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91" r:id="rId3"/>
    <p:sldId id="266" r:id="rId4"/>
    <p:sldId id="258" r:id="rId5"/>
    <p:sldId id="259" r:id="rId6"/>
    <p:sldId id="303" r:id="rId7"/>
    <p:sldId id="306" r:id="rId8"/>
    <p:sldId id="307" r:id="rId9"/>
    <p:sldId id="261" r:id="rId10"/>
    <p:sldId id="265" r:id="rId11"/>
    <p:sldId id="305" r:id="rId12"/>
    <p:sldId id="269" r:id="rId13"/>
    <p:sldId id="292" r:id="rId14"/>
    <p:sldId id="260" r:id="rId15"/>
    <p:sldId id="308" r:id="rId16"/>
    <p:sldId id="309" r:id="rId17"/>
    <p:sldId id="310" r:id="rId18"/>
    <p:sldId id="312" r:id="rId19"/>
    <p:sldId id="316" r:id="rId20"/>
    <p:sldId id="315" r:id="rId21"/>
    <p:sldId id="314" r:id="rId22"/>
    <p:sldId id="313" r:id="rId23"/>
    <p:sldId id="317" r:id="rId24"/>
    <p:sldId id="318" r:id="rId25"/>
    <p:sldId id="319" r:id="rId26"/>
    <p:sldId id="320" r:id="rId27"/>
    <p:sldId id="267" r:id="rId28"/>
    <p:sldId id="321" r:id="rId29"/>
    <p:sldId id="323" r:id="rId30"/>
    <p:sldId id="268" r:id="rId31"/>
    <p:sldId id="324" r:id="rId32"/>
    <p:sldId id="326" r:id="rId33"/>
    <p:sldId id="325" r:id="rId34"/>
    <p:sldId id="328" r:id="rId35"/>
    <p:sldId id="327" r:id="rId36"/>
    <p:sldId id="329" r:id="rId37"/>
    <p:sldId id="330" r:id="rId38"/>
    <p:sldId id="322" r:id="rId39"/>
    <p:sldId id="270" r:id="rId40"/>
    <p:sldId id="294" r:id="rId41"/>
    <p:sldId id="280" r:id="rId42"/>
    <p:sldId id="299" r:id="rId43"/>
    <p:sldId id="300" r:id="rId44"/>
    <p:sldId id="301" r:id="rId45"/>
    <p:sldId id="271" r:id="rId46"/>
    <p:sldId id="272" r:id="rId47"/>
    <p:sldId id="281" r:id="rId48"/>
    <p:sldId id="273" r:id="rId49"/>
    <p:sldId id="282" r:id="rId50"/>
    <p:sldId id="274" r:id="rId51"/>
    <p:sldId id="283" r:id="rId52"/>
    <p:sldId id="284" r:id="rId53"/>
    <p:sldId id="285" r:id="rId54"/>
    <p:sldId id="286" r:id="rId55"/>
    <p:sldId id="276" r:id="rId56"/>
    <p:sldId id="287" r:id="rId57"/>
    <p:sldId id="277" r:id="rId58"/>
    <p:sldId id="298" r:id="rId59"/>
    <p:sldId id="295" r:id="rId60"/>
    <p:sldId id="296" r:id="rId61"/>
    <p:sldId id="297" r:id="rId62"/>
    <p:sldId id="275" r:id="rId63"/>
    <p:sldId id="289" r:id="rId64"/>
    <p:sldId id="288" r:id="rId65"/>
    <p:sldId id="278" r:id="rId66"/>
    <p:sldId id="279" r:id="rId67"/>
    <p:sldId id="302" r:id="rId68"/>
    <p:sldId id="290"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6357" autoAdjust="0"/>
  </p:normalViewPr>
  <p:slideViewPr>
    <p:cSldViewPr snapToGrid="0">
      <p:cViewPr varScale="1">
        <p:scale>
          <a:sx n="102" d="100"/>
          <a:sy n="102" d="100"/>
        </p:scale>
        <p:origin x="144"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695AEDE-ECA8-48C1-ADAB-87079DD9874B}" type="datetimeFigureOut">
              <a:rPr lang="en-NZ" smtClean="0"/>
              <a:t>13/10/2019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7527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5AEDE-ECA8-48C1-ADAB-87079DD9874B}" type="datetimeFigureOut">
              <a:rPr lang="en-NZ" smtClean="0"/>
              <a:t>13/10/2019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3938219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5AEDE-ECA8-48C1-ADAB-87079DD9874B}" type="datetimeFigureOut">
              <a:rPr lang="en-NZ" smtClean="0"/>
              <a:t>13/10/2019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39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95AEDE-ECA8-48C1-ADAB-87079DD9874B}" type="datetimeFigureOut">
              <a:rPr lang="en-NZ" smtClean="0"/>
              <a:t>13/10/2019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2371647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695AEDE-ECA8-48C1-ADAB-87079DD9874B}" type="datetimeFigureOut">
              <a:rPr lang="en-NZ" smtClean="0"/>
              <a:t>13/10/2019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4F252B6-1CC6-4B38-B941-ACAD900580C7}"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968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95AEDE-ECA8-48C1-ADAB-87079DD9874B}" type="datetimeFigureOut">
              <a:rPr lang="en-NZ" smtClean="0"/>
              <a:t>13/10/2019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686199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695AEDE-ECA8-48C1-ADAB-87079DD9874B}" type="datetimeFigureOut">
              <a:rPr lang="en-NZ" smtClean="0"/>
              <a:t>13/10/2019</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443126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695AEDE-ECA8-48C1-ADAB-87079DD9874B}" type="datetimeFigureOut">
              <a:rPr lang="en-NZ" smtClean="0"/>
              <a:t>13/10/2019</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4200539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95AEDE-ECA8-48C1-ADAB-87079DD9874B}" type="datetimeFigureOut">
              <a:rPr lang="en-NZ" smtClean="0"/>
              <a:t>13/10/2019</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1069437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95AEDE-ECA8-48C1-ADAB-87079DD9874B}" type="datetimeFigureOut">
              <a:rPr lang="en-NZ" smtClean="0"/>
              <a:t>13/10/2019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4F252B6-1CC6-4B38-B941-ACAD900580C7}" type="slidenum">
              <a:rPr lang="en-NZ" smtClean="0"/>
              <a:t>‹#›</a:t>
            </a:fld>
            <a:endParaRPr lang="en-NZ"/>
          </a:p>
        </p:txBody>
      </p:sp>
    </p:spTree>
    <p:extLst>
      <p:ext uri="{BB962C8B-B14F-4D97-AF65-F5344CB8AC3E}">
        <p14:creationId xmlns:p14="http://schemas.microsoft.com/office/powerpoint/2010/main" val="276760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95AEDE-ECA8-48C1-ADAB-87079DD9874B}" type="datetimeFigureOut">
              <a:rPr lang="en-NZ" smtClean="0"/>
              <a:t>13/10/2019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4F252B6-1CC6-4B38-B941-ACAD900580C7}" type="slidenum">
              <a:rPr lang="en-NZ" smtClean="0"/>
              <a:t>‹#›</a:t>
            </a:fld>
            <a:endParaRPr lang="en-NZ"/>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758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695AEDE-ECA8-48C1-ADAB-87079DD9874B}" type="datetimeFigureOut">
              <a:rPr lang="en-NZ" smtClean="0"/>
              <a:t>13/10/2019</a:t>
            </a:fld>
            <a:endParaRPr lang="en-NZ"/>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NZ"/>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4F252B6-1CC6-4B38-B941-ACAD900580C7}" type="slidenum">
              <a:rPr lang="en-NZ" smtClean="0"/>
              <a:t>‹#›</a:t>
            </a:fld>
            <a:endParaRPr lang="en-NZ"/>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1739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fonts.google.com/?query=rale&amp;selection.family=Rajdhani|Raleway"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figma.com/file/rQoRVSm70X6THo0IHvMM0E/Rickys-rides-before-feedback?node-id=15%3A81"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rello.com/c/I7OYechR"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www.figma.com/file/PksYWdhyKlu1CU8ZWAvs6H/Rickys-rides?node-id=0%3A1"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www.figma.com/file/PksYWdhyKlu1CU8ZWAvs6H/Rickys-rides?node-id=0%3A1" TargetMode="External"/><Relationship Id="rId4" Type="http://schemas.openxmlformats.org/officeDocument/2006/relationships/hyperlink" Target="https://trello.com/c/I7OYechR"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www.figma.com/file/PksYWdhyKlu1CU8ZWAvs6H/Rickys-rides?node-id=0%3A1" TargetMode="External"/><Relationship Id="rId2" Type="http://schemas.openxmlformats.org/officeDocument/2006/relationships/hyperlink" Target="https://trello.com/c/I7OYechR"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wikiwand.com/en/Tourism_in_New_Zealand"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710A-2636-4464-808B-A31510A1989C}"/>
              </a:ext>
            </a:extLst>
          </p:cNvPr>
          <p:cNvSpPr>
            <a:spLocks noGrp="1"/>
          </p:cNvSpPr>
          <p:nvPr>
            <p:ph type="ctrTitle"/>
          </p:nvPr>
        </p:nvSpPr>
        <p:spPr/>
        <p:txBody>
          <a:bodyPr/>
          <a:lstStyle/>
          <a:p>
            <a:r>
              <a:rPr lang="en-US" b="1" dirty="0"/>
              <a:t>Assessment: </a:t>
            </a:r>
            <a:br>
              <a:rPr lang="en-US" b="1" dirty="0"/>
            </a:br>
            <a:r>
              <a:rPr lang="en-US" b="1" dirty="0" err="1"/>
              <a:t>ricky’s</a:t>
            </a:r>
            <a:r>
              <a:rPr lang="en-US" b="1" dirty="0"/>
              <a:t> rides</a:t>
            </a:r>
            <a:endParaRPr lang="en-NZ" b="1" dirty="0"/>
          </a:p>
        </p:txBody>
      </p:sp>
      <p:sp>
        <p:nvSpPr>
          <p:cNvPr id="3" name="Subtitle 2">
            <a:extLst>
              <a:ext uri="{FF2B5EF4-FFF2-40B4-BE49-F238E27FC236}">
                <a16:creationId xmlns:a16="http://schemas.microsoft.com/office/drawing/2014/main" id="{3856E0C9-B910-4E55-BA5B-B59B31CC9198}"/>
              </a:ext>
            </a:extLst>
          </p:cNvPr>
          <p:cNvSpPr>
            <a:spLocks noGrp="1"/>
          </p:cNvSpPr>
          <p:nvPr>
            <p:ph type="subTitle" idx="1"/>
          </p:nvPr>
        </p:nvSpPr>
        <p:spPr/>
        <p:txBody>
          <a:bodyPr/>
          <a:lstStyle/>
          <a:p>
            <a:endParaRPr lang="en-US" dirty="0"/>
          </a:p>
          <a:p>
            <a:r>
              <a:rPr lang="en-US" dirty="0"/>
              <a:t>Portfolio for 3.7 / 3.8</a:t>
            </a:r>
          </a:p>
        </p:txBody>
      </p:sp>
    </p:spTree>
    <p:extLst>
      <p:ext uri="{BB962C8B-B14F-4D97-AF65-F5344CB8AC3E}">
        <p14:creationId xmlns:p14="http://schemas.microsoft.com/office/powerpoint/2010/main" val="1016681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C25A-959F-4CB0-BDB8-495EEC7AC9C6}"/>
              </a:ext>
            </a:extLst>
          </p:cNvPr>
          <p:cNvSpPr>
            <a:spLocks noGrp="1"/>
          </p:cNvSpPr>
          <p:nvPr>
            <p:ph type="title"/>
          </p:nvPr>
        </p:nvSpPr>
        <p:spPr>
          <a:xfrm>
            <a:off x="1024128" y="585216"/>
            <a:ext cx="3133581" cy="1499616"/>
          </a:xfrm>
        </p:spPr>
        <p:txBody>
          <a:bodyPr>
            <a:normAutofit fontScale="90000"/>
          </a:bodyPr>
          <a:lstStyle/>
          <a:p>
            <a:r>
              <a:rPr lang="en-US" sz="4000" b="1" spc="200" dirty="0"/>
              <a:t>Font combinations</a:t>
            </a:r>
            <a:endParaRPr lang="en-NZ" sz="4000" b="1" dirty="0"/>
          </a:p>
        </p:txBody>
      </p:sp>
      <p:sp>
        <p:nvSpPr>
          <p:cNvPr id="8" name="Content Placeholder 7">
            <a:extLst>
              <a:ext uri="{FF2B5EF4-FFF2-40B4-BE49-F238E27FC236}">
                <a16:creationId xmlns:a16="http://schemas.microsoft.com/office/drawing/2014/main" id="{3CDDE17A-4AA9-40C6-A279-E5D6C702BFEA}"/>
              </a:ext>
            </a:extLst>
          </p:cNvPr>
          <p:cNvSpPr>
            <a:spLocks noGrp="1"/>
          </p:cNvSpPr>
          <p:nvPr>
            <p:ph idx="1"/>
          </p:nvPr>
        </p:nvSpPr>
        <p:spPr>
          <a:xfrm>
            <a:off x="1024128" y="2286000"/>
            <a:ext cx="3133580" cy="3931920"/>
          </a:xfrm>
        </p:spPr>
        <p:txBody>
          <a:bodyPr>
            <a:normAutofit lnSpcReduction="10000"/>
          </a:bodyPr>
          <a:lstStyle/>
          <a:p>
            <a:r>
              <a:rPr lang="en-US" sz="1600" dirty="0" err="1"/>
              <a:t>Ropa</a:t>
            </a:r>
            <a:r>
              <a:rPr lang="en-US" sz="1600" dirty="0"/>
              <a:t> Sans Heading, Open Sans body</a:t>
            </a:r>
          </a:p>
          <a:p>
            <a:r>
              <a:rPr lang="en-US" sz="1600" dirty="0"/>
              <a:t>II</a:t>
            </a:r>
          </a:p>
          <a:p>
            <a:endParaRPr lang="en-US" sz="1600" dirty="0"/>
          </a:p>
          <a:p>
            <a:r>
              <a:rPr lang="en-US" sz="1600" dirty="0"/>
              <a:t>Oswald Heading, Ubuntu body</a:t>
            </a:r>
          </a:p>
          <a:p>
            <a:endParaRPr lang="en-US" sz="1600" dirty="0"/>
          </a:p>
          <a:p>
            <a:endParaRPr lang="en-US" sz="1600" dirty="0"/>
          </a:p>
          <a:p>
            <a:r>
              <a:rPr lang="en-US" sz="1600" dirty="0"/>
              <a:t>Rajdhani Heading, </a:t>
            </a:r>
            <a:r>
              <a:rPr lang="en-US" sz="1600" dirty="0" err="1"/>
              <a:t>Raleway</a:t>
            </a:r>
            <a:r>
              <a:rPr lang="en-US" sz="1600" dirty="0"/>
              <a:t> body</a:t>
            </a:r>
          </a:p>
          <a:p>
            <a:r>
              <a:rPr lang="en-US" sz="1600" dirty="0"/>
              <a:t>IIII</a:t>
            </a:r>
          </a:p>
          <a:p>
            <a:r>
              <a:rPr lang="en-NZ" sz="1600" dirty="0">
                <a:hlinkClick r:id="rId2"/>
              </a:rPr>
              <a:t>https://fonts.google.com/?query=rale&amp;selection.family=Rajdhani|Raleway</a:t>
            </a:r>
            <a:endParaRPr lang="en-US" sz="1600" b="1" dirty="0"/>
          </a:p>
        </p:txBody>
      </p:sp>
      <p:pic>
        <p:nvPicPr>
          <p:cNvPr id="10" name="Picture 9">
            <a:extLst>
              <a:ext uri="{FF2B5EF4-FFF2-40B4-BE49-F238E27FC236}">
                <a16:creationId xmlns:a16="http://schemas.microsoft.com/office/drawing/2014/main" id="{F6F06E5D-739F-4B32-85F0-3D5E8EE9EFE4}"/>
              </a:ext>
            </a:extLst>
          </p:cNvPr>
          <p:cNvPicPr>
            <a:picLocks noChangeAspect="1"/>
          </p:cNvPicPr>
          <p:nvPr/>
        </p:nvPicPr>
        <p:blipFill rotWithShape="1">
          <a:blip r:embed="rId3"/>
          <a:srcRect r="-2" b="16281"/>
          <a:stretch/>
        </p:blipFill>
        <p:spPr>
          <a:xfrm>
            <a:off x="4654984" y="-975"/>
            <a:ext cx="7533742" cy="2286315"/>
          </a:xfrm>
          <a:prstGeom prst="rect">
            <a:avLst/>
          </a:prstGeom>
        </p:spPr>
      </p:pic>
      <p:pic>
        <p:nvPicPr>
          <p:cNvPr id="11" name="Picture 10">
            <a:extLst>
              <a:ext uri="{FF2B5EF4-FFF2-40B4-BE49-F238E27FC236}">
                <a16:creationId xmlns:a16="http://schemas.microsoft.com/office/drawing/2014/main" id="{ADBB46B9-3FEE-44C6-9125-EB2FC1A5EF10}"/>
              </a:ext>
            </a:extLst>
          </p:cNvPr>
          <p:cNvPicPr>
            <a:picLocks noChangeAspect="1"/>
          </p:cNvPicPr>
          <p:nvPr/>
        </p:nvPicPr>
        <p:blipFill rotWithShape="1">
          <a:blip r:embed="rId4"/>
          <a:srcRect r="-1" b="15739"/>
          <a:stretch/>
        </p:blipFill>
        <p:spPr>
          <a:xfrm>
            <a:off x="4654736" y="2285349"/>
            <a:ext cx="7537264" cy="2286325"/>
          </a:xfrm>
          <a:prstGeom prst="rect">
            <a:avLst/>
          </a:prstGeom>
        </p:spPr>
      </p:pic>
      <p:pic>
        <p:nvPicPr>
          <p:cNvPr id="12" name="Picture 11">
            <a:extLst>
              <a:ext uri="{FF2B5EF4-FFF2-40B4-BE49-F238E27FC236}">
                <a16:creationId xmlns:a16="http://schemas.microsoft.com/office/drawing/2014/main" id="{31B2EB95-0E61-4D57-9C4A-1CAABCBF659C}"/>
              </a:ext>
            </a:extLst>
          </p:cNvPr>
          <p:cNvPicPr>
            <a:picLocks noChangeAspect="1"/>
          </p:cNvPicPr>
          <p:nvPr/>
        </p:nvPicPr>
        <p:blipFill rotWithShape="1">
          <a:blip r:embed="rId5"/>
          <a:srcRect r="-2" b="12667"/>
          <a:stretch/>
        </p:blipFill>
        <p:spPr>
          <a:xfrm>
            <a:off x="4654984" y="4571674"/>
            <a:ext cx="7533742" cy="2286326"/>
          </a:xfrm>
          <a:prstGeom prst="rect">
            <a:avLst/>
          </a:prstGeom>
        </p:spPr>
      </p:pic>
    </p:spTree>
    <p:extLst>
      <p:ext uri="{BB962C8B-B14F-4D97-AF65-F5344CB8AC3E}">
        <p14:creationId xmlns:p14="http://schemas.microsoft.com/office/powerpoint/2010/main" val="3572113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7C25A-959F-4CB0-BDB8-495EEC7AC9C6}"/>
              </a:ext>
            </a:extLst>
          </p:cNvPr>
          <p:cNvSpPr>
            <a:spLocks noGrp="1"/>
          </p:cNvSpPr>
          <p:nvPr>
            <p:ph type="title"/>
          </p:nvPr>
        </p:nvSpPr>
        <p:spPr>
          <a:xfrm>
            <a:off x="1024128" y="585216"/>
            <a:ext cx="3133581" cy="1499616"/>
          </a:xfrm>
        </p:spPr>
        <p:txBody>
          <a:bodyPr>
            <a:normAutofit/>
          </a:bodyPr>
          <a:lstStyle/>
          <a:p>
            <a:r>
              <a:rPr lang="en-US" sz="4000" b="1" dirty="0" err="1"/>
              <a:t>Colour</a:t>
            </a:r>
            <a:r>
              <a:rPr lang="en-US" sz="4000" b="1" dirty="0"/>
              <a:t> palettes</a:t>
            </a:r>
            <a:endParaRPr lang="en-NZ" sz="4000" b="1" dirty="0"/>
          </a:p>
        </p:txBody>
      </p:sp>
      <p:sp>
        <p:nvSpPr>
          <p:cNvPr id="8" name="Content Placeholder 7">
            <a:extLst>
              <a:ext uri="{FF2B5EF4-FFF2-40B4-BE49-F238E27FC236}">
                <a16:creationId xmlns:a16="http://schemas.microsoft.com/office/drawing/2014/main" id="{3CDDE17A-4AA9-40C6-A279-E5D6C702BFEA}"/>
              </a:ext>
            </a:extLst>
          </p:cNvPr>
          <p:cNvSpPr>
            <a:spLocks noGrp="1"/>
          </p:cNvSpPr>
          <p:nvPr>
            <p:ph idx="1"/>
          </p:nvPr>
        </p:nvSpPr>
        <p:spPr>
          <a:xfrm>
            <a:off x="1024128" y="2286000"/>
            <a:ext cx="3133580" cy="3931920"/>
          </a:xfrm>
        </p:spPr>
        <p:txBody>
          <a:bodyPr>
            <a:normAutofit/>
          </a:bodyPr>
          <a:lstStyle/>
          <a:p>
            <a:r>
              <a:rPr lang="en-US" sz="1600" dirty="0"/>
              <a:t>1. I </a:t>
            </a:r>
            <a:r>
              <a:rPr lang="en-US" sz="1600" dirty="0" err="1"/>
              <a:t>I</a:t>
            </a:r>
            <a:r>
              <a:rPr lang="en-US" sz="1600" dirty="0"/>
              <a:t> </a:t>
            </a:r>
            <a:r>
              <a:rPr lang="en-US" sz="1600" dirty="0" err="1"/>
              <a:t>I</a:t>
            </a:r>
            <a:endParaRPr lang="en-US" sz="1600" dirty="0"/>
          </a:p>
          <a:p>
            <a:endParaRPr lang="en-US" sz="1600" dirty="0"/>
          </a:p>
          <a:p>
            <a:endParaRPr lang="en-US" sz="1600" dirty="0"/>
          </a:p>
          <a:p>
            <a:r>
              <a:rPr lang="en-US" sz="1600" dirty="0"/>
              <a:t>2. I </a:t>
            </a:r>
            <a:r>
              <a:rPr lang="en-US" sz="1600" dirty="0" err="1"/>
              <a:t>I</a:t>
            </a:r>
            <a:endParaRPr lang="en-US" sz="1600" dirty="0"/>
          </a:p>
          <a:p>
            <a:endParaRPr lang="en-US" sz="1600" dirty="0"/>
          </a:p>
          <a:p>
            <a:endParaRPr lang="en-US" sz="1600" dirty="0"/>
          </a:p>
          <a:p>
            <a:r>
              <a:rPr lang="en-US" sz="1600" dirty="0"/>
              <a:t>3. I </a:t>
            </a:r>
            <a:r>
              <a:rPr lang="en-US" sz="1600" dirty="0" err="1"/>
              <a:t>I</a:t>
            </a:r>
            <a:r>
              <a:rPr lang="en-US" sz="1600" dirty="0"/>
              <a:t> </a:t>
            </a:r>
            <a:r>
              <a:rPr lang="en-US" sz="1600" dirty="0" err="1"/>
              <a:t>I</a:t>
            </a:r>
            <a:r>
              <a:rPr lang="en-US" sz="1600" dirty="0"/>
              <a:t> </a:t>
            </a:r>
            <a:r>
              <a:rPr lang="en-US" sz="1600" dirty="0" err="1"/>
              <a:t>I</a:t>
            </a:r>
            <a:endParaRPr lang="en-US" sz="1600" dirty="0"/>
          </a:p>
          <a:p>
            <a:endParaRPr lang="en-US" sz="1600" dirty="0"/>
          </a:p>
          <a:p>
            <a:endParaRPr lang="en-US" sz="1600" dirty="0"/>
          </a:p>
          <a:p>
            <a:r>
              <a:rPr lang="en-US" sz="1600" dirty="0"/>
              <a:t>4. </a:t>
            </a:r>
          </a:p>
        </p:txBody>
      </p:sp>
      <p:pic>
        <p:nvPicPr>
          <p:cNvPr id="4" name="Content Placeholder 3">
            <a:extLst>
              <a:ext uri="{FF2B5EF4-FFF2-40B4-BE49-F238E27FC236}">
                <a16:creationId xmlns:a16="http://schemas.microsoft.com/office/drawing/2014/main" id="{40FA05EC-62A5-4C8A-BB59-B5A70CE91F09}"/>
              </a:ext>
            </a:extLst>
          </p:cNvPr>
          <p:cNvPicPr>
            <a:picLocks noChangeAspect="1"/>
          </p:cNvPicPr>
          <p:nvPr/>
        </p:nvPicPr>
        <p:blipFill>
          <a:blip r:embed="rId2"/>
          <a:stretch>
            <a:fillRect/>
          </a:stretch>
        </p:blipFill>
        <p:spPr>
          <a:xfrm>
            <a:off x="4613538" y="3313002"/>
            <a:ext cx="6875543" cy="2904917"/>
          </a:xfrm>
          <a:prstGeom prst="rect">
            <a:avLst/>
          </a:prstGeom>
        </p:spPr>
      </p:pic>
      <p:pic>
        <p:nvPicPr>
          <p:cNvPr id="7" name="Picture 6">
            <a:extLst>
              <a:ext uri="{FF2B5EF4-FFF2-40B4-BE49-F238E27FC236}">
                <a16:creationId xmlns:a16="http://schemas.microsoft.com/office/drawing/2014/main" id="{299110C5-5B8D-48E1-8C16-63D97A630A85}"/>
              </a:ext>
            </a:extLst>
          </p:cNvPr>
          <p:cNvPicPr>
            <a:picLocks noChangeAspect="1"/>
          </p:cNvPicPr>
          <p:nvPr/>
        </p:nvPicPr>
        <p:blipFill>
          <a:blip r:embed="rId3"/>
          <a:stretch>
            <a:fillRect/>
          </a:stretch>
        </p:blipFill>
        <p:spPr>
          <a:xfrm>
            <a:off x="-8378" y="5131868"/>
            <a:ext cx="520442" cy="220375"/>
          </a:xfrm>
          <a:prstGeom prst="rect">
            <a:avLst/>
          </a:prstGeom>
        </p:spPr>
      </p:pic>
      <p:pic>
        <p:nvPicPr>
          <p:cNvPr id="5" name="Picture 4">
            <a:extLst>
              <a:ext uri="{FF2B5EF4-FFF2-40B4-BE49-F238E27FC236}">
                <a16:creationId xmlns:a16="http://schemas.microsoft.com/office/drawing/2014/main" id="{E9D91C09-C37D-45FA-B1AB-84852F20E64A}"/>
              </a:ext>
            </a:extLst>
          </p:cNvPr>
          <p:cNvPicPr>
            <a:picLocks noChangeAspect="1"/>
          </p:cNvPicPr>
          <p:nvPr/>
        </p:nvPicPr>
        <p:blipFill>
          <a:blip r:embed="rId4"/>
          <a:stretch>
            <a:fillRect/>
          </a:stretch>
        </p:blipFill>
        <p:spPr>
          <a:xfrm>
            <a:off x="4613540" y="2440881"/>
            <a:ext cx="6875542" cy="2911362"/>
          </a:xfrm>
          <a:prstGeom prst="rect">
            <a:avLst/>
          </a:prstGeom>
        </p:spPr>
      </p:pic>
      <p:pic>
        <p:nvPicPr>
          <p:cNvPr id="6" name="Picture 5">
            <a:extLst>
              <a:ext uri="{FF2B5EF4-FFF2-40B4-BE49-F238E27FC236}">
                <a16:creationId xmlns:a16="http://schemas.microsoft.com/office/drawing/2014/main" id="{A7D9C5D0-4654-4484-9841-DACF9FEEE687}"/>
              </a:ext>
            </a:extLst>
          </p:cNvPr>
          <p:cNvPicPr>
            <a:picLocks noChangeAspect="1"/>
          </p:cNvPicPr>
          <p:nvPr/>
        </p:nvPicPr>
        <p:blipFill>
          <a:blip r:embed="rId5"/>
          <a:stretch>
            <a:fillRect/>
          </a:stretch>
        </p:blipFill>
        <p:spPr>
          <a:xfrm>
            <a:off x="4613541" y="1522001"/>
            <a:ext cx="6875541" cy="2893457"/>
          </a:xfrm>
          <a:prstGeom prst="rect">
            <a:avLst/>
          </a:prstGeom>
        </p:spPr>
      </p:pic>
      <p:pic>
        <p:nvPicPr>
          <p:cNvPr id="9" name="Picture 8">
            <a:extLst>
              <a:ext uri="{FF2B5EF4-FFF2-40B4-BE49-F238E27FC236}">
                <a16:creationId xmlns:a16="http://schemas.microsoft.com/office/drawing/2014/main" id="{06CDCFB9-9827-45F7-9EDC-AB0D22DBE46A}"/>
              </a:ext>
            </a:extLst>
          </p:cNvPr>
          <p:cNvPicPr>
            <a:picLocks noChangeAspect="1"/>
          </p:cNvPicPr>
          <p:nvPr/>
        </p:nvPicPr>
        <p:blipFill>
          <a:blip r:embed="rId6"/>
          <a:stretch>
            <a:fillRect/>
          </a:stretch>
        </p:blipFill>
        <p:spPr>
          <a:xfrm>
            <a:off x="129994" y="2612438"/>
            <a:ext cx="390448" cy="164517"/>
          </a:xfrm>
          <a:prstGeom prst="rect">
            <a:avLst/>
          </a:prstGeom>
        </p:spPr>
      </p:pic>
      <p:pic>
        <p:nvPicPr>
          <p:cNvPr id="10" name="Picture 9">
            <a:extLst>
              <a:ext uri="{FF2B5EF4-FFF2-40B4-BE49-F238E27FC236}">
                <a16:creationId xmlns:a16="http://schemas.microsoft.com/office/drawing/2014/main" id="{B0B7A4CA-04D9-45FC-A0FE-DF0A902782B0}"/>
              </a:ext>
            </a:extLst>
          </p:cNvPr>
          <p:cNvPicPr>
            <a:picLocks noChangeAspect="1"/>
          </p:cNvPicPr>
          <p:nvPr/>
        </p:nvPicPr>
        <p:blipFill>
          <a:blip r:embed="rId7"/>
          <a:stretch>
            <a:fillRect/>
          </a:stretch>
        </p:blipFill>
        <p:spPr>
          <a:xfrm>
            <a:off x="4613542" y="585216"/>
            <a:ext cx="6875540" cy="2907780"/>
          </a:xfrm>
          <a:prstGeom prst="rect">
            <a:avLst/>
          </a:prstGeom>
        </p:spPr>
      </p:pic>
    </p:spTree>
    <p:extLst>
      <p:ext uri="{BB962C8B-B14F-4D97-AF65-F5344CB8AC3E}">
        <p14:creationId xmlns:p14="http://schemas.microsoft.com/office/powerpoint/2010/main" val="795827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5D7F-CB6D-4633-8F74-1FC502B25787}"/>
              </a:ext>
            </a:extLst>
          </p:cNvPr>
          <p:cNvSpPr>
            <a:spLocks noGrp="1"/>
          </p:cNvSpPr>
          <p:nvPr>
            <p:ph type="title"/>
          </p:nvPr>
        </p:nvSpPr>
        <p:spPr>
          <a:xfrm>
            <a:off x="1024128" y="585216"/>
            <a:ext cx="6066818" cy="1499616"/>
          </a:xfrm>
        </p:spPr>
        <p:txBody>
          <a:bodyPr>
            <a:normAutofit/>
          </a:bodyPr>
          <a:lstStyle/>
          <a:p>
            <a:r>
              <a:rPr lang="en-US" b="1" dirty="0"/>
              <a:t>Feedback on fonts/</a:t>
            </a:r>
            <a:r>
              <a:rPr lang="en-US" b="1" dirty="0" err="1"/>
              <a:t>colours</a:t>
            </a:r>
            <a:endParaRPr lang="en-NZ" b="1" dirty="0"/>
          </a:p>
        </p:txBody>
      </p:sp>
      <p:sp>
        <p:nvSpPr>
          <p:cNvPr id="9" name="Content Placeholder 8">
            <a:extLst>
              <a:ext uri="{FF2B5EF4-FFF2-40B4-BE49-F238E27FC236}">
                <a16:creationId xmlns:a16="http://schemas.microsoft.com/office/drawing/2014/main" id="{8C7430AF-5935-41FA-A035-0DAFE15F8644}"/>
              </a:ext>
            </a:extLst>
          </p:cNvPr>
          <p:cNvSpPr>
            <a:spLocks noGrp="1"/>
          </p:cNvSpPr>
          <p:nvPr>
            <p:ph idx="1"/>
          </p:nvPr>
        </p:nvSpPr>
        <p:spPr>
          <a:xfrm>
            <a:off x="1024128" y="2286000"/>
            <a:ext cx="6066818" cy="4023360"/>
          </a:xfrm>
        </p:spPr>
        <p:txBody>
          <a:bodyPr>
            <a:normAutofit/>
          </a:bodyPr>
          <a:lstStyle/>
          <a:p>
            <a:r>
              <a:rPr lang="en-US" dirty="0"/>
              <a:t>I received feedback in the form of votes for color combos and font combinations. After receiving vote the most popular color palette is the 3rd color palette. While the most popular font combination was Rajdhani Heading, </a:t>
            </a:r>
            <a:r>
              <a:rPr lang="en-US" dirty="0" err="1"/>
              <a:t>Raleway</a:t>
            </a:r>
            <a:r>
              <a:rPr lang="en-US" dirty="0"/>
              <a:t> body.</a:t>
            </a:r>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454B14B7-8BB9-4579-A4C6-FC235144616C}"/>
              </a:ext>
            </a:extLst>
          </p:cNvPr>
          <p:cNvPicPr>
            <a:picLocks noChangeAspect="1"/>
          </p:cNvPicPr>
          <p:nvPr/>
        </p:nvPicPr>
        <p:blipFill>
          <a:blip r:embed="rId2"/>
          <a:stretch>
            <a:fillRect/>
          </a:stretch>
        </p:blipFill>
        <p:spPr>
          <a:xfrm>
            <a:off x="7552267" y="1578278"/>
            <a:ext cx="3999654" cy="168985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1E7EC7C8-BF85-464B-A7B9-C8F27D2F4E04}"/>
              </a:ext>
            </a:extLst>
          </p:cNvPr>
          <p:cNvPicPr>
            <a:picLocks noChangeAspect="1"/>
          </p:cNvPicPr>
          <p:nvPr/>
        </p:nvPicPr>
        <p:blipFill rotWithShape="1">
          <a:blip r:embed="rId3"/>
          <a:srcRect r="-2" b="12667"/>
          <a:stretch/>
        </p:blipFill>
        <p:spPr>
          <a:xfrm>
            <a:off x="7552267" y="3589867"/>
            <a:ext cx="3999654" cy="1213800"/>
          </a:xfrm>
          <a:prstGeom prst="rect">
            <a:avLst/>
          </a:prstGeom>
        </p:spPr>
      </p:pic>
    </p:spTree>
    <p:extLst>
      <p:ext uri="{BB962C8B-B14F-4D97-AF65-F5344CB8AC3E}">
        <p14:creationId xmlns:p14="http://schemas.microsoft.com/office/powerpoint/2010/main" val="416904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44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4" name="Content Placeholder 3" descr="A screen shot of a computer&#10;&#10;Description automatically generated">
            <a:extLst>
              <a:ext uri="{FF2B5EF4-FFF2-40B4-BE49-F238E27FC236}">
                <a16:creationId xmlns:a16="http://schemas.microsoft.com/office/drawing/2014/main" id="{BED9A043-E627-49FB-AD59-DF7195E7915C}"/>
              </a:ext>
            </a:extLst>
          </p:cNvPr>
          <p:cNvPicPr>
            <a:picLocks noChangeAspect="1"/>
          </p:cNvPicPr>
          <p:nvPr/>
        </p:nvPicPr>
        <p:blipFill rotWithShape="1">
          <a:blip r:embed="rId2"/>
          <a:srcRect r="1" b="10818"/>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p:txBody>
      </p:sp>
    </p:spTree>
    <p:extLst>
      <p:ext uri="{BB962C8B-B14F-4D97-AF65-F5344CB8AC3E}">
        <p14:creationId xmlns:p14="http://schemas.microsoft.com/office/powerpoint/2010/main" val="51870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a:bodyPr>
          <a:lstStyle/>
          <a:p>
            <a:r>
              <a:rPr lang="en-US" sz="3700" b="1"/>
              <a:t>Step 2:Ideate (high fidelity wireframe)</a:t>
            </a:r>
            <a:endParaRPr lang="en-NZ" sz="37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r>
              <a:rPr lang="en-US" sz="1600" dirty="0"/>
              <a:t>For my high-fidelity wire frame I am using </a:t>
            </a:r>
            <a:r>
              <a:rPr lang="en-US" sz="1600" dirty="0" err="1"/>
              <a:t>figma</a:t>
            </a:r>
            <a:r>
              <a:rPr lang="en-US" sz="1600" dirty="0"/>
              <a:t>. This is as it is powerful design tool that is also web based and therefore easy to share and get feedback.</a:t>
            </a:r>
          </a:p>
        </p:txBody>
      </p:sp>
      <p:pic>
        <p:nvPicPr>
          <p:cNvPr id="4" name="Content Placeholder 3" descr="A screenshot of a cell phone&#10;&#10;Description automatically generated">
            <a:extLst>
              <a:ext uri="{FF2B5EF4-FFF2-40B4-BE49-F238E27FC236}">
                <a16:creationId xmlns:a16="http://schemas.microsoft.com/office/drawing/2014/main" id="{33D0A410-09DC-405B-BE98-2B657B36E743}"/>
              </a:ext>
            </a:extLst>
          </p:cNvPr>
          <p:cNvPicPr>
            <a:picLocks noChangeAspect="1"/>
          </p:cNvPicPr>
          <p:nvPr/>
        </p:nvPicPr>
        <p:blipFill>
          <a:blip r:embed="rId2"/>
          <a:stretch>
            <a:fillRect/>
          </a:stretch>
        </p:blipFill>
        <p:spPr>
          <a:xfrm>
            <a:off x="4642342" y="1572051"/>
            <a:ext cx="6909577" cy="3713897"/>
          </a:xfrm>
          <a:prstGeom prst="rect">
            <a:avLst/>
          </a:prstGeom>
        </p:spPr>
      </p:pic>
    </p:spTree>
    <p:extLst>
      <p:ext uri="{BB962C8B-B14F-4D97-AF65-F5344CB8AC3E}">
        <p14:creationId xmlns:p14="http://schemas.microsoft.com/office/powerpoint/2010/main" val="2816204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B77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E3A34D-2461-468D-BBCB-F7006B37A035}"/>
              </a:ext>
            </a:extLst>
          </p:cNvPr>
          <p:cNvSpPr>
            <a:spLocks noGrp="1"/>
          </p:cNvSpPr>
          <p:nvPr>
            <p:ph type="title"/>
          </p:nvPr>
        </p:nvSpPr>
        <p:spPr>
          <a:xfrm>
            <a:off x="524256" y="4767072"/>
            <a:ext cx="6594189" cy="1625210"/>
          </a:xfrm>
        </p:spPr>
        <p:txBody>
          <a:bodyPr>
            <a:normAutofit/>
          </a:bodyPr>
          <a:lstStyle/>
          <a:p>
            <a:pPr algn="r"/>
            <a:r>
              <a:rPr lang="en-NZ">
                <a:solidFill>
                  <a:srgbClr val="FFFFFF"/>
                </a:solidFill>
              </a:rPr>
              <a:t>Image processing</a:t>
            </a:r>
          </a:p>
        </p:txBody>
      </p:sp>
      <p:pic>
        <p:nvPicPr>
          <p:cNvPr id="5" name="Picture 4" descr="A screenshot of a computer screen&#10;&#10;Description automatically generated">
            <a:extLst>
              <a:ext uri="{FF2B5EF4-FFF2-40B4-BE49-F238E27FC236}">
                <a16:creationId xmlns:a16="http://schemas.microsoft.com/office/drawing/2014/main" id="{4A8D6CA7-16FE-4070-A531-69042F13FB90}"/>
              </a:ext>
            </a:extLst>
          </p:cNvPr>
          <p:cNvPicPr>
            <a:picLocks noChangeAspect="1"/>
          </p:cNvPicPr>
          <p:nvPr/>
        </p:nvPicPr>
        <p:blipFill rotWithShape="1">
          <a:blip r:embed="rId2"/>
          <a:srcRect r="6774"/>
          <a:stretch/>
        </p:blipFill>
        <p:spPr>
          <a:xfrm>
            <a:off x="327547" y="321733"/>
            <a:ext cx="7058306" cy="4107392"/>
          </a:xfrm>
          <a:prstGeom prst="rect">
            <a:avLst/>
          </a:prstGeom>
        </p:spPr>
      </p:pic>
      <p:sp>
        <p:nvSpPr>
          <p:cNvPr id="12"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133C429-F761-43DD-96AE-9CA6E2426018}"/>
              </a:ext>
            </a:extLst>
          </p:cNvPr>
          <p:cNvSpPr>
            <a:spLocks noGrp="1"/>
          </p:cNvSpPr>
          <p:nvPr>
            <p:ph idx="1"/>
          </p:nvPr>
        </p:nvSpPr>
        <p:spPr>
          <a:xfrm>
            <a:off x="8029319" y="917725"/>
            <a:ext cx="3424739" cy="4852362"/>
          </a:xfrm>
        </p:spPr>
        <p:txBody>
          <a:bodyPr anchor="ctr">
            <a:normAutofit/>
          </a:bodyPr>
          <a:lstStyle/>
          <a:p>
            <a:r>
              <a:rPr lang="en-NZ">
                <a:solidFill>
                  <a:srgbClr val="FFFFFF"/>
                </a:solidFill>
              </a:rPr>
              <a:t>As some of the images given were in different aspect ratios in order to not create issues when displaying the image on the page I made the aspect ratio of all the images to 3:2. </a:t>
            </a:r>
          </a:p>
        </p:txBody>
      </p:sp>
    </p:spTree>
    <p:extLst>
      <p:ext uri="{BB962C8B-B14F-4D97-AF65-F5344CB8AC3E}">
        <p14:creationId xmlns:p14="http://schemas.microsoft.com/office/powerpoint/2010/main" val="3235767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a:bodyPr>
          <a:lstStyle/>
          <a:p>
            <a:r>
              <a:rPr lang="en-US" sz="3700" b="1" dirty="0"/>
              <a:t>high fidelity wireframe</a:t>
            </a:r>
            <a:endParaRPr lang="en-NZ" sz="3700"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pPr marL="0" indent="0">
              <a:buNone/>
            </a:pPr>
            <a:r>
              <a:rPr lang="en-US" sz="1600" dirty="0"/>
              <a:t>as according to my research I split my booking process into 5 different steps in the form of cards of which only one can be open at a time so that the user can not proceed with any errors</a:t>
            </a:r>
          </a:p>
          <a:p>
            <a:pPr marL="0" indent="0">
              <a:buNone/>
            </a:pPr>
            <a:r>
              <a:rPr lang="en-US" sz="1600" dirty="0"/>
              <a:t>So that I could fully visualize the page I also made a high-fidelity page with all the cards open and I also made the mobile page with all the cards open</a:t>
            </a:r>
          </a:p>
          <a:p>
            <a:pPr marL="0" indent="0">
              <a:buNone/>
            </a:pPr>
            <a:r>
              <a:rPr lang="en-NZ" sz="1600" dirty="0">
                <a:hlinkClick r:id="rId2"/>
              </a:rPr>
              <a:t>https://www.figma.com/file/rQoRVSm70X6THo0IHvMM0E/Rickys-rides-before-feedback?node-id=15%3A81</a:t>
            </a:r>
            <a:endParaRPr lang="en-US" sz="1600" dirty="0"/>
          </a:p>
        </p:txBody>
      </p:sp>
      <p:pic>
        <p:nvPicPr>
          <p:cNvPr id="3" name="Picture 2" descr="A screenshot of a cell phone&#10;&#10;Description automatically generated">
            <a:extLst>
              <a:ext uri="{FF2B5EF4-FFF2-40B4-BE49-F238E27FC236}">
                <a16:creationId xmlns:a16="http://schemas.microsoft.com/office/drawing/2014/main" id="{60EE2186-8232-456F-99A1-279B8330887D}"/>
              </a:ext>
            </a:extLst>
          </p:cNvPr>
          <p:cNvPicPr>
            <a:picLocks noChangeAspect="1"/>
          </p:cNvPicPr>
          <p:nvPr/>
        </p:nvPicPr>
        <p:blipFill>
          <a:blip r:embed="rId3"/>
          <a:stretch>
            <a:fillRect/>
          </a:stretch>
        </p:blipFill>
        <p:spPr>
          <a:xfrm>
            <a:off x="4642342" y="1572051"/>
            <a:ext cx="6909577" cy="3713897"/>
          </a:xfrm>
          <a:prstGeom prst="rect">
            <a:avLst/>
          </a:prstGeom>
        </p:spPr>
      </p:pic>
    </p:spTree>
    <p:extLst>
      <p:ext uri="{BB962C8B-B14F-4D97-AF65-F5344CB8AC3E}">
        <p14:creationId xmlns:p14="http://schemas.microsoft.com/office/powerpoint/2010/main" val="689896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53C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524256" y="4767072"/>
            <a:ext cx="6594189" cy="1625210"/>
          </a:xfrm>
        </p:spPr>
        <p:txBody>
          <a:bodyPr>
            <a:normAutofit/>
          </a:bodyPr>
          <a:lstStyle/>
          <a:p>
            <a:pPr algn="r"/>
            <a:r>
              <a:rPr lang="en-US" sz="4600" b="1">
                <a:solidFill>
                  <a:srgbClr val="FFFFFF"/>
                </a:solidFill>
              </a:rPr>
              <a:t>high fidelity wireframe – feedback – card layout</a:t>
            </a:r>
            <a:endParaRPr lang="en-NZ" sz="4600" b="1">
              <a:solidFill>
                <a:srgbClr val="FFFFFF"/>
              </a:solidFill>
            </a:endParaRPr>
          </a:p>
        </p:txBody>
      </p:sp>
      <p:pic>
        <p:nvPicPr>
          <p:cNvPr id="7" name="Picture 6" descr="A screenshot of a cell phone&#10;&#10;Description automatically generated">
            <a:extLst>
              <a:ext uri="{FF2B5EF4-FFF2-40B4-BE49-F238E27FC236}">
                <a16:creationId xmlns:a16="http://schemas.microsoft.com/office/drawing/2014/main" id="{D84CAF64-EF32-4699-A4CD-F1BC281A9754}"/>
              </a:ext>
            </a:extLst>
          </p:cNvPr>
          <p:cNvPicPr>
            <a:picLocks noChangeAspect="1"/>
          </p:cNvPicPr>
          <p:nvPr/>
        </p:nvPicPr>
        <p:blipFill rotWithShape="1">
          <a:blip r:embed="rId2"/>
          <a:srcRect l="4394" r="3240" b="-1"/>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8029319" y="917725"/>
            <a:ext cx="3424739" cy="4852362"/>
          </a:xfrm>
        </p:spPr>
        <p:txBody>
          <a:bodyPr anchor="ctr">
            <a:normAutofit/>
          </a:bodyPr>
          <a:lstStyle/>
          <a:p>
            <a:pPr marL="0" indent="0">
              <a:buNone/>
            </a:pPr>
            <a:r>
              <a:rPr lang="en-US">
                <a:solidFill>
                  <a:srgbClr val="FFFFFF"/>
                </a:solidFill>
                <a:hlinkClick r:id="rId3"/>
              </a:rPr>
              <a:t>https://trello.com/c/I7OYechR</a:t>
            </a:r>
            <a:endParaRPr lang="en-US">
              <a:solidFill>
                <a:srgbClr val="FFFFFF"/>
              </a:solidFill>
            </a:endParaRPr>
          </a:p>
          <a:p>
            <a:pPr marL="0" indent="0">
              <a:buNone/>
            </a:pPr>
            <a:r>
              <a:rPr lang="en-US">
                <a:solidFill>
                  <a:srgbClr val="FFFFFF"/>
                </a:solidFill>
              </a:rPr>
              <a:t>As I received positive feedback on the card layout used to separate different sections of the booking process, I will keep this design</a:t>
            </a:r>
          </a:p>
          <a:p>
            <a:pPr marL="0" indent="0">
              <a:buNone/>
            </a:pPr>
            <a:r>
              <a:rPr lang="en-NZ">
                <a:solidFill>
                  <a:srgbClr val="FFFFFF"/>
                </a:solidFill>
                <a:hlinkClick r:id="rId4"/>
              </a:rPr>
              <a:t>final high-fidelity </a:t>
            </a:r>
            <a:endParaRPr lang="en-NZ">
              <a:solidFill>
                <a:srgbClr val="FFFFFF"/>
              </a:solidFill>
            </a:endParaRPr>
          </a:p>
          <a:p>
            <a:pPr marL="0" indent="0">
              <a:buNone/>
            </a:pPr>
            <a:endParaRPr lang="en-NZ">
              <a:solidFill>
                <a:srgbClr val="FFFFFF"/>
              </a:solidFill>
            </a:endParaRPr>
          </a:p>
          <a:p>
            <a:pPr marL="0" indent="0">
              <a:buNone/>
            </a:pPr>
            <a:endParaRPr lang="en-US">
              <a:solidFill>
                <a:srgbClr val="FFFFFF"/>
              </a:solidFill>
            </a:endParaRPr>
          </a:p>
          <a:p>
            <a:pPr marL="0" indent="0">
              <a:buNone/>
            </a:pPr>
            <a:endParaRPr lang="en-US">
              <a:solidFill>
                <a:srgbClr val="FFFFFF"/>
              </a:solidFill>
            </a:endParaRPr>
          </a:p>
        </p:txBody>
      </p:sp>
    </p:spTree>
    <p:extLst>
      <p:ext uri="{BB962C8B-B14F-4D97-AF65-F5344CB8AC3E}">
        <p14:creationId xmlns:p14="http://schemas.microsoft.com/office/powerpoint/2010/main" val="297093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fontScale="90000"/>
          </a:bodyPr>
          <a:lstStyle/>
          <a:p>
            <a:r>
              <a:rPr lang="en-US" sz="3700" b="1" dirty="0"/>
              <a:t>high fidelity wireframe – feedback- navbar</a:t>
            </a:r>
            <a:endParaRPr lang="en-NZ" sz="3700"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pPr marL="0" indent="0">
              <a:buNone/>
            </a:pPr>
            <a:r>
              <a:rPr lang="en-US" sz="1600" dirty="0">
                <a:hlinkClick r:id="rId2"/>
              </a:rPr>
              <a:t>https://trello.com/c/I7OYechR</a:t>
            </a:r>
            <a:endParaRPr lang="en-US" sz="1600" dirty="0"/>
          </a:p>
          <a:p>
            <a:pPr marL="0" indent="0">
              <a:buNone/>
            </a:pPr>
            <a:r>
              <a:rPr lang="en-US" sz="1600" dirty="0"/>
              <a:t>I received some negative feedback about the placement of reservations text and logo in the nav bar. I therefore removed the reservations text and moved the logo to the right side. </a:t>
            </a:r>
          </a:p>
          <a:p>
            <a:pPr marL="0" indent="0">
              <a:buNone/>
            </a:pPr>
            <a:r>
              <a:rPr lang="en-NZ" sz="1600" dirty="0">
                <a:hlinkClick r:id="rId3"/>
              </a:rPr>
              <a:t>final high-fidelity </a:t>
            </a:r>
            <a:endParaRPr lang="en-NZ" sz="1600" dirty="0"/>
          </a:p>
          <a:p>
            <a:pPr marL="0" indent="0">
              <a:buNone/>
            </a:pPr>
            <a:endParaRPr lang="en-NZ" sz="1600" dirty="0"/>
          </a:p>
          <a:p>
            <a:pPr marL="0" indent="0">
              <a:buNone/>
            </a:pPr>
            <a:endParaRPr lang="en-US" sz="1600" dirty="0"/>
          </a:p>
          <a:p>
            <a:pPr marL="0" indent="0">
              <a:buNone/>
            </a:pPr>
            <a:endParaRPr lang="en-US" sz="1600" dirty="0"/>
          </a:p>
        </p:txBody>
      </p:sp>
      <p:pic>
        <p:nvPicPr>
          <p:cNvPr id="3" name="Picture 2">
            <a:extLst>
              <a:ext uri="{FF2B5EF4-FFF2-40B4-BE49-F238E27FC236}">
                <a16:creationId xmlns:a16="http://schemas.microsoft.com/office/drawing/2014/main" id="{9AA2F963-71D6-40CF-B988-85E1EACB426E}"/>
              </a:ext>
            </a:extLst>
          </p:cNvPr>
          <p:cNvPicPr>
            <a:picLocks noChangeAspect="1"/>
          </p:cNvPicPr>
          <p:nvPr/>
        </p:nvPicPr>
        <p:blipFill rotWithShape="1">
          <a:blip r:embed="rId4"/>
          <a:srcRect l="1378" t="20162" r="4931" b="13082"/>
          <a:stretch/>
        </p:blipFill>
        <p:spPr>
          <a:xfrm>
            <a:off x="4641741" y="2481708"/>
            <a:ext cx="6901842" cy="29191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654D61E-9B48-4B4F-98FB-9B3FD02C8BC6}"/>
              </a:ext>
            </a:extLst>
          </p:cNvPr>
          <p:cNvPicPr>
            <a:picLocks noChangeAspect="1"/>
          </p:cNvPicPr>
          <p:nvPr/>
        </p:nvPicPr>
        <p:blipFill rotWithShape="1">
          <a:blip r:embed="rId5"/>
          <a:srcRect l="29206" t="12299" r="28700" b="84382"/>
          <a:stretch/>
        </p:blipFill>
        <p:spPr>
          <a:xfrm>
            <a:off x="4641741" y="1961583"/>
            <a:ext cx="6888778" cy="291911"/>
          </a:xfrm>
          <a:prstGeom prst="rect">
            <a:avLst/>
          </a:prstGeom>
        </p:spPr>
      </p:pic>
    </p:spTree>
    <p:extLst>
      <p:ext uri="{BB962C8B-B14F-4D97-AF65-F5344CB8AC3E}">
        <p14:creationId xmlns:p14="http://schemas.microsoft.com/office/powerpoint/2010/main" val="326979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a:bodyPr>
          <a:lstStyle/>
          <a:p>
            <a:r>
              <a:rPr lang="en-US" sz="3500" b="1"/>
              <a:t>high fidelity wireframe – feedback- selected car border</a:t>
            </a:r>
            <a:endParaRPr lang="en-NZ" sz="35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feedback on the border of the selected card to also change the box-shadow to a slight orange. This made the selection of the card more obvious as it looks like the orange border around the card is an illumination effect to indicate that it is selected</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C96D35F3-2F0E-4526-8DD3-3D53DAB05FA3}"/>
              </a:ext>
            </a:extLst>
          </p:cNvPr>
          <p:cNvPicPr>
            <a:picLocks noChangeAspect="1"/>
          </p:cNvPicPr>
          <p:nvPr/>
        </p:nvPicPr>
        <p:blipFill>
          <a:blip r:embed="rId4"/>
          <a:stretch>
            <a:fillRect/>
          </a:stretch>
        </p:blipFill>
        <p:spPr>
          <a:xfrm>
            <a:off x="7552267" y="1118318"/>
            <a:ext cx="3999654" cy="2149814"/>
          </a:xfrm>
          <a:prstGeom prst="rect">
            <a:avLst/>
          </a:prstGeom>
        </p:spPr>
      </p:pic>
      <p:pic>
        <p:nvPicPr>
          <p:cNvPr id="5" name="Picture 4">
            <a:extLst>
              <a:ext uri="{FF2B5EF4-FFF2-40B4-BE49-F238E27FC236}">
                <a16:creationId xmlns:a16="http://schemas.microsoft.com/office/drawing/2014/main" id="{340F35A3-958C-46CF-AD80-370D4367A7A3}"/>
              </a:ext>
            </a:extLst>
          </p:cNvPr>
          <p:cNvPicPr>
            <a:picLocks noChangeAspect="1"/>
          </p:cNvPicPr>
          <p:nvPr/>
        </p:nvPicPr>
        <p:blipFill>
          <a:blip r:embed="rId5"/>
          <a:stretch>
            <a:fillRect/>
          </a:stretch>
        </p:blipFill>
        <p:spPr>
          <a:xfrm>
            <a:off x="7552267" y="3589867"/>
            <a:ext cx="3999654" cy="2099818"/>
          </a:xfrm>
          <a:prstGeom prst="rect">
            <a:avLst/>
          </a:prstGeom>
        </p:spPr>
      </p:pic>
    </p:spTree>
    <p:extLst>
      <p:ext uri="{BB962C8B-B14F-4D97-AF65-F5344CB8AC3E}">
        <p14:creationId xmlns:p14="http://schemas.microsoft.com/office/powerpoint/2010/main" val="1309083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1024128" y="585216"/>
            <a:ext cx="5867061" cy="1499616"/>
          </a:xfrm>
        </p:spPr>
        <p:txBody>
          <a:bodyPr>
            <a:normAutofit/>
          </a:bodyPr>
          <a:lstStyle/>
          <a:p>
            <a:r>
              <a:rPr lang="en-NZ" b="1" dirty="0"/>
              <a:t>Create project  management tools</a:t>
            </a:r>
          </a:p>
        </p:txBody>
      </p:sp>
      <p:pic>
        <p:nvPicPr>
          <p:cNvPr id="5" name="Content Placeholder 4" descr="A screenshot of a cell phone&#10;&#10;Description automatically generated">
            <a:extLst>
              <a:ext uri="{FF2B5EF4-FFF2-40B4-BE49-F238E27FC236}">
                <a16:creationId xmlns:a16="http://schemas.microsoft.com/office/drawing/2014/main" id="{37EDF7A1-5A08-480B-9279-9A93BA109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128" y="2600990"/>
            <a:ext cx="5867061" cy="3256219"/>
          </a:xfrm>
          <a:prstGeom prst="rect">
            <a:avLst/>
          </a:prstGeom>
        </p:spPr>
      </p:pic>
      <p:sp>
        <p:nvSpPr>
          <p:cNvPr id="12" name="Rectangle 11">
            <a:extLst>
              <a:ext uri="{FF2B5EF4-FFF2-40B4-BE49-F238E27FC236}">
                <a16:creationId xmlns:a16="http://schemas.microsoft.com/office/drawing/2014/main" id="{CA4D39DB-AFA4-47BA-A7F2-13A71D210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2"/>
            <a:ext cx="4657344"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BA524BF-3A10-43A4-B8B2-84F83932C25D}"/>
              </a:ext>
            </a:extLst>
          </p:cNvPr>
          <p:cNvSpPr>
            <a:spLocks noGrp="1"/>
          </p:cNvSpPr>
          <p:nvPr>
            <p:ph idx="1"/>
          </p:nvPr>
        </p:nvSpPr>
        <p:spPr>
          <a:xfrm>
            <a:off x="8021490" y="585216"/>
            <a:ext cx="3527043" cy="5586984"/>
          </a:xfrm>
        </p:spPr>
        <p:txBody>
          <a:bodyPr anchor="ctr">
            <a:normAutofit/>
          </a:bodyPr>
          <a:lstStyle/>
          <a:p>
            <a:r>
              <a:rPr lang="en-US" sz="2000" dirty="0">
                <a:solidFill>
                  <a:srgbClr val="FFFFFF"/>
                </a:solidFill>
              </a:rPr>
              <a:t>In order to efficiently manage my project i made git hub project and uploaded all the given resources such as image. This will help later in the coding process as it helps organize all of the files in within visual studio.</a:t>
            </a:r>
          </a:p>
          <a:p>
            <a:r>
              <a:rPr lang="en-US" sz="2000" dirty="0">
                <a:solidFill>
                  <a:srgbClr val="FFFFFF"/>
                </a:solidFill>
              </a:rPr>
              <a:t>It is also useful as it offers version control.</a:t>
            </a:r>
          </a:p>
        </p:txBody>
      </p:sp>
    </p:spTree>
    <p:extLst>
      <p:ext uri="{BB962C8B-B14F-4D97-AF65-F5344CB8AC3E}">
        <p14:creationId xmlns:p14="http://schemas.microsoft.com/office/powerpoint/2010/main" val="185506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3133581" cy="1499616"/>
          </a:xfrm>
        </p:spPr>
        <p:txBody>
          <a:bodyPr>
            <a:normAutofit fontScale="90000"/>
          </a:bodyPr>
          <a:lstStyle/>
          <a:p>
            <a:r>
              <a:rPr lang="en-US" sz="3700" b="1"/>
              <a:t>high fidelity wireframe – feedback - confirmation</a:t>
            </a:r>
            <a:endParaRPr lang="en-NZ" sz="3700"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3133580" cy="3931920"/>
          </a:xfrm>
        </p:spPr>
        <p:txBody>
          <a:bodyPr>
            <a:normAutofit/>
          </a:bodyPr>
          <a:lstStyle/>
          <a:p>
            <a:pPr marL="0" indent="0">
              <a:buNone/>
            </a:pPr>
            <a:r>
              <a:rPr lang="en-US" sz="1600" dirty="0">
                <a:hlinkClick r:id="rId2"/>
              </a:rPr>
              <a:t>https://trello.com/c/I7OYechR</a:t>
            </a:r>
            <a:endParaRPr lang="en-US" sz="1600" dirty="0"/>
          </a:p>
          <a:p>
            <a:pPr marL="0" indent="0">
              <a:buNone/>
            </a:pPr>
            <a:r>
              <a:rPr lang="en-US" sz="1600" dirty="0"/>
              <a:t>I received feedback about how cost break down had a header while personal Details did not. As this looks inconsistent, I added a header to the personal Details column</a:t>
            </a:r>
          </a:p>
          <a:p>
            <a:pPr marL="0" indent="0">
              <a:buNone/>
            </a:pPr>
            <a:r>
              <a:rPr lang="en-NZ" sz="1600" dirty="0">
                <a:hlinkClick r:id="rId3"/>
              </a:rPr>
              <a:t>final high-fidelity </a:t>
            </a:r>
            <a:endParaRPr lang="en-NZ" sz="1600" dirty="0"/>
          </a:p>
          <a:p>
            <a:pPr marL="0" indent="0">
              <a:buNone/>
            </a:pPr>
            <a:endParaRPr lang="en-NZ" sz="1600" dirty="0"/>
          </a:p>
          <a:p>
            <a:pPr marL="0" indent="0">
              <a:buNone/>
            </a:pPr>
            <a:endParaRPr lang="en-US" sz="1600" dirty="0"/>
          </a:p>
          <a:p>
            <a:pPr marL="0" indent="0">
              <a:buNone/>
            </a:pPr>
            <a:endParaRPr lang="en-US" sz="1600" dirty="0"/>
          </a:p>
        </p:txBody>
      </p:sp>
      <p:pic>
        <p:nvPicPr>
          <p:cNvPr id="5" name="Picture 4">
            <a:extLst>
              <a:ext uri="{FF2B5EF4-FFF2-40B4-BE49-F238E27FC236}">
                <a16:creationId xmlns:a16="http://schemas.microsoft.com/office/drawing/2014/main" id="{21BA6C19-103F-4EA1-A3BE-59DA447397AE}"/>
              </a:ext>
            </a:extLst>
          </p:cNvPr>
          <p:cNvPicPr>
            <a:picLocks noChangeAspect="1"/>
          </p:cNvPicPr>
          <p:nvPr/>
        </p:nvPicPr>
        <p:blipFill>
          <a:blip r:embed="rId4"/>
          <a:stretch>
            <a:fillRect/>
          </a:stretch>
        </p:blipFill>
        <p:spPr>
          <a:xfrm>
            <a:off x="4810125" y="839185"/>
            <a:ext cx="6915998" cy="2113824"/>
          </a:xfrm>
          <a:prstGeom prst="rect">
            <a:avLst/>
          </a:prstGeom>
        </p:spPr>
      </p:pic>
      <p:pic>
        <p:nvPicPr>
          <p:cNvPr id="6" name="Picture 5">
            <a:extLst>
              <a:ext uri="{FF2B5EF4-FFF2-40B4-BE49-F238E27FC236}">
                <a16:creationId xmlns:a16="http://schemas.microsoft.com/office/drawing/2014/main" id="{310A5F69-8861-487F-93FB-6D9261DC37D6}"/>
              </a:ext>
            </a:extLst>
          </p:cNvPr>
          <p:cNvPicPr>
            <a:picLocks noChangeAspect="1"/>
          </p:cNvPicPr>
          <p:nvPr/>
        </p:nvPicPr>
        <p:blipFill>
          <a:blip r:embed="rId5"/>
          <a:stretch>
            <a:fillRect/>
          </a:stretch>
        </p:blipFill>
        <p:spPr>
          <a:xfrm>
            <a:off x="4810125" y="3307334"/>
            <a:ext cx="6915998" cy="2398392"/>
          </a:xfrm>
          <a:prstGeom prst="rect">
            <a:avLst/>
          </a:prstGeom>
        </p:spPr>
      </p:pic>
    </p:spTree>
    <p:extLst>
      <p:ext uri="{BB962C8B-B14F-4D97-AF65-F5344CB8AC3E}">
        <p14:creationId xmlns:p14="http://schemas.microsoft.com/office/powerpoint/2010/main" val="1207296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56E7627-9054-4C34-A9FF-A07F952840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5951728" y="585216"/>
            <a:ext cx="5740739" cy="1499616"/>
          </a:xfrm>
        </p:spPr>
        <p:txBody>
          <a:bodyPr>
            <a:normAutofit/>
          </a:bodyPr>
          <a:lstStyle/>
          <a:p>
            <a:r>
              <a:rPr lang="en-US" sz="3500" b="1"/>
              <a:t>high fidelity wireframe – feedback- blue border around current input</a:t>
            </a:r>
            <a:endParaRPr lang="en-NZ" sz="3500" b="1"/>
          </a:p>
        </p:txBody>
      </p:sp>
      <p:pic>
        <p:nvPicPr>
          <p:cNvPr id="5" name="Picture 4">
            <a:extLst>
              <a:ext uri="{FF2B5EF4-FFF2-40B4-BE49-F238E27FC236}">
                <a16:creationId xmlns:a16="http://schemas.microsoft.com/office/drawing/2014/main" id="{3F25CBF7-3400-48BC-9DFC-DFBFD999FB2E}"/>
              </a:ext>
            </a:extLst>
          </p:cNvPr>
          <p:cNvPicPr>
            <a:picLocks noChangeAspect="1"/>
          </p:cNvPicPr>
          <p:nvPr/>
        </p:nvPicPr>
        <p:blipFill>
          <a:blip r:embed="rId2"/>
          <a:stretch>
            <a:fillRect/>
          </a:stretch>
        </p:blipFill>
        <p:spPr>
          <a:xfrm>
            <a:off x="1972896" y="4635740"/>
            <a:ext cx="3007542" cy="1172940"/>
          </a:xfrm>
          <a:prstGeom prst="rect">
            <a:avLst/>
          </a:prstGeom>
        </p:spPr>
      </p:pic>
      <p:sp>
        <p:nvSpPr>
          <p:cNvPr id="39" name="Rectangle 38">
            <a:extLst>
              <a:ext uri="{FF2B5EF4-FFF2-40B4-BE49-F238E27FC236}">
                <a16:creationId xmlns:a16="http://schemas.microsoft.com/office/drawing/2014/main" id="{BAFFBAEC-4B09-4263-AA73-ECE450FC7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5766" y="484632"/>
            <a:ext cx="804672" cy="3511948"/>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570AA90-7628-435C-9F08-19F2E026DC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896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Rectangle 42">
            <a:extLst>
              <a:ext uri="{FF2B5EF4-FFF2-40B4-BE49-F238E27FC236}">
                <a16:creationId xmlns:a16="http://schemas.microsoft.com/office/drawing/2014/main" id="{E045B6E3-569F-487B-8966-D3A87C7B4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7150" y="4150596"/>
            <a:ext cx="477182" cy="223180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618C305-37A7-4FA2-B5FA-67EC7DE2ED41}"/>
              </a:ext>
            </a:extLst>
          </p:cNvPr>
          <p:cNvPicPr>
            <a:picLocks noChangeAspect="1"/>
          </p:cNvPicPr>
          <p:nvPr/>
        </p:nvPicPr>
        <p:blipFill>
          <a:blip r:embed="rId3"/>
          <a:stretch>
            <a:fillRect/>
          </a:stretch>
        </p:blipFill>
        <p:spPr>
          <a:xfrm>
            <a:off x="621266" y="1635791"/>
            <a:ext cx="3291514" cy="1209630"/>
          </a:xfrm>
          <a:prstGeom prst="rect">
            <a:avLst/>
          </a:prstGeom>
        </p:spPr>
      </p:pic>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5951728" y="2286000"/>
            <a:ext cx="5740739" cy="4023360"/>
          </a:xfrm>
        </p:spPr>
        <p:txBody>
          <a:bodyPr>
            <a:normAutofit/>
          </a:bodyPr>
          <a:lstStyle/>
          <a:p>
            <a:pPr marL="0" indent="0">
              <a:buNone/>
            </a:pPr>
            <a:r>
              <a:rPr lang="en-US">
                <a:hlinkClick r:id="rId4"/>
              </a:rPr>
              <a:t>https://trello.com/c/I7OYechR</a:t>
            </a:r>
            <a:endParaRPr lang="en-US"/>
          </a:p>
          <a:p>
            <a:pPr marL="0" indent="0">
              <a:buNone/>
            </a:pPr>
            <a:r>
              <a:rPr lang="en-US"/>
              <a:t>I received feedback saying that my color palette did not suit because there was only one location where blue was used. For this reason and to make it easier for the user to identify which box they are currently inputting to I added a blue border around the input field that is currently being inputed</a:t>
            </a:r>
          </a:p>
          <a:p>
            <a:pPr marL="0" indent="0">
              <a:buNone/>
            </a:pPr>
            <a:r>
              <a:rPr lang="en-NZ">
                <a:hlinkClick r:id="rId5"/>
              </a:rPr>
              <a:t>final high-fidelity </a:t>
            </a:r>
            <a:endParaRPr lang="en-NZ"/>
          </a:p>
          <a:p>
            <a:pPr marL="0" indent="0">
              <a:buNone/>
            </a:pPr>
            <a:endParaRPr lang="en-NZ"/>
          </a:p>
          <a:p>
            <a:pPr marL="0" indent="0">
              <a:buNone/>
            </a:pPr>
            <a:endParaRPr lang="en-US"/>
          </a:p>
          <a:p>
            <a:pPr marL="0" indent="0">
              <a:buNone/>
            </a:pPr>
            <a:endParaRPr lang="en-US" dirty="0"/>
          </a:p>
        </p:txBody>
      </p:sp>
    </p:spTree>
    <p:extLst>
      <p:ext uri="{BB962C8B-B14F-4D97-AF65-F5344CB8AC3E}">
        <p14:creationId xmlns:p14="http://schemas.microsoft.com/office/powerpoint/2010/main" val="3206887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fontScale="90000"/>
          </a:bodyPr>
          <a:lstStyle/>
          <a:p>
            <a:r>
              <a:rPr lang="en-US" b="1" dirty="0"/>
              <a:t>high fidelity wireframe – feedback – rental times columns</a:t>
            </a:r>
            <a:endParaRPr lang="en-NZ" b="1" dirty="0"/>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feedback saying the rental times cards columns looked odd. I therefore did as the feedbacker recommend and centered the input in each of its own columns. </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CD359A2E-F6DA-4E65-A8AD-4CB75FDDE1A2}"/>
              </a:ext>
            </a:extLst>
          </p:cNvPr>
          <p:cNvPicPr>
            <a:picLocks noChangeAspect="1"/>
          </p:cNvPicPr>
          <p:nvPr/>
        </p:nvPicPr>
        <p:blipFill>
          <a:blip r:embed="rId4"/>
          <a:stretch>
            <a:fillRect/>
          </a:stretch>
        </p:blipFill>
        <p:spPr>
          <a:xfrm>
            <a:off x="7552267" y="3712730"/>
            <a:ext cx="3999654" cy="1169899"/>
          </a:xfrm>
          <a:prstGeom prst="rect">
            <a:avLst/>
          </a:prstGeom>
        </p:spPr>
      </p:pic>
      <p:pic>
        <p:nvPicPr>
          <p:cNvPr id="5" name="Picture 4">
            <a:extLst>
              <a:ext uri="{FF2B5EF4-FFF2-40B4-BE49-F238E27FC236}">
                <a16:creationId xmlns:a16="http://schemas.microsoft.com/office/drawing/2014/main" id="{26F4B0FC-AC00-40D0-936D-7BC1E9F35DC4}"/>
              </a:ext>
            </a:extLst>
          </p:cNvPr>
          <p:cNvPicPr>
            <a:picLocks noChangeAspect="1"/>
          </p:cNvPicPr>
          <p:nvPr/>
        </p:nvPicPr>
        <p:blipFill>
          <a:blip r:embed="rId5"/>
          <a:stretch>
            <a:fillRect/>
          </a:stretch>
        </p:blipFill>
        <p:spPr>
          <a:xfrm>
            <a:off x="7552267" y="2286000"/>
            <a:ext cx="3999654" cy="1169899"/>
          </a:xfrm>
          <a:prstGeom prst="rect">
            <a:avLst/>
          </a:prstGeom>
        </p:spPr>
      </p:pic>
    </p:spTree>
    <p:extLst>
      <p:ext uri="{BB962C8B-B14F-4D97-AF65-F5344CB8AC3E}">
        <p14:creationId xmlns:p14="http://schemas.microsoft.com/office/powerpoint/2010/main" val="3469130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a:bodyPr>
          <a:lstStyle/>
          <a:p>
            <a:r>
              <a:rPr lang="en-US" sz="4300" b="1"/>
              <a:t>high fidelity wireframe – feedback – cross image</a:t>
            </a:r>
            <a:endParaRPr lang="en-NZ" sz="43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feedback about the none option in the extras card. I added the cross image to make it clearer what it does and to suit the design of the page better.</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3" name="Picture 2" descr="A screenshot of a social media post&#10;&#10;Description automatically generated">
            <a:extLst>
              <a:ext uri="{FF2B5EF4-FFF2-40B4-BE49-F238E27FC236}">
                <a16:creationId xmlns:a16="http://schemas.microsoft.com/office/drawing/2014/main" id="{7F22704D-12D6-4C2B-8E92-19832FF6BC09}"/>
              </a:ext>
            </a:extLst>
          </p:cNvPr>
          <p:cNvPicPr>
            <a:picLocks noChangeAspect="1"/>
          </p:cNvPicPr>
          <p:nvPr/>
        </p:nvPicPr>
        <p:blipFill>
          <a:blip r:embed="rId4"/>
          <a:stretch>
            <a:fillRect/>
          </a:stretch>
        </p:blipFill>
        <p:spPr>
          <a:xfrm>
            <a:off x="7552267" y="878340"/>
            <a:ext cx="3999654" cy="2389793"/>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C9CA5BBC-20C0-49E7-98ED-3355EB137920}"/>
              </a:ext>
            </a:extLst>
          </p:cNvPr>
          <p:cNvPicPr>
            <a:picLocks noChangeAspect="1"/>
          </p:cNvPicPr>
          <p:nvPr/>
        </p:nvPicPr>
        <p:blipFill>
          <a:blip r:embed="rId5"/>
          <a:stretch>
            <a:fillRect/>
          </a:stretch>
        </p:blipFill>
        <p:spPr>
          <a:xfrm>
            <a:off x="7552267" y="3589867"/>
            <a:ext cx="3999654" cy="2109817"/>
          </a:xfrm>
          <a:prstGeom prst="rect">
            <a:avLst/>
          </a:prstGeom>
        </p:spPr>
      </p:pic>
    </p:spTree>
    <p:extLst>
      <p:ext uri="{BB962C8B-B14F-4D97-AF65-F5344CB8AC3E}">
        <p14:creationId xmlns:p14="http://schemas.microsoft.com/office/powerpoint/2010/main" val="1869711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66818" cy="1499616"/>
          </a:xfrm>
        </p:spPr>
        <p:txBody>
          <a:bodyPr>
            <a:normAutofit/>
          </a:bodyPr>
          <a:lstStyle/>
          <a:p>
            <a:r>
              <a:rPr lang="en-US" sz="4300" b="1"/>
              <a:t>high fidelity wireframe – feedback – footer font</a:t>
            </a:r>
            <a:endParaRPr lang="en-NZ" sz="4300" b="1"/>
          </a:p>
        </p:txBody>
      </p: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66818" cy="4023360"/>
          </a:xfrm>
        </p:spPr>
        <p:txBody>
          <a:bodyPr>
            <a:normAutofit/>
          </a:bodyPr>
          <a:lstStyle/>
          <a:p>
            <a:pPr marL="0" indent="0">
              <a:buNone/>
            </a:pPr>
            <a:r>
              <a:rPr lang="en-US" dirty="0">
                <a:hlinkClick r:id="rId2"/>
              </a:rPr>
              <a:t>https://trello.com/c/I7OYechR</a:t>
            </a:r>
            <a:endParaRPr lang="en-US" dirty="0"/>
          </a:p>
          <a:p>
            <a:pPr marL="0" indent="0">
              <a:buNone/>
            </a:pPr>
            <a:r>
              <a:rPr lang="en-US" dirty="0"/>
              <a:t>I received negative feedback on the footer design on mobile. I decreased the font size of text in the footer as it was previously very large</a:t>
            </a:r>
          </a:p>
          <a:p>
            <a:pPr marL="0" indent="0">
              <a:buNone/>
            </a:pPr>
            <a:r>
              <a:rPr lang="en-NZ" dirty="0">
                <a:hlinkClick r:id="rId3"/>
              </a:rPr>
              <a:t>final high-fidelity </a:t>
            </a:r>
            <a:endParaRPr lang="en-NZ" dirty="0"/>
          </a:p>
          <a:p>
            <a:pPr marL="0" indent="0">
              <a:buNone/>
            </a:pPr>
            <a:endParaRPr lang="en-NZ"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EE964581-C580-4BCB-9226-35D33129F920}"/>
              </a:ext>
            </a:extLst>
          </p:cNvPr>
          <p:cNvPicPr>
            <a:picLocks noChangeAspect="1"/>
          </p:cNvPicPr>
          <p:nvPr/>
        </p:nvPicPr>
        <p:blipFill rotWithShape="1">
          <a:blip r:embed="rId4"/>
          <a:srcRect l="81" r="10503" b="-3"/>
          <a:stretch/>
        </p:blipFill>
        <p:spPr>
          <a:xfrm>
            <a:off x="7569115" y="640080"/>
            <a:ext cx="3965958" cy="2628053"/>
          </a:xfrm>
          <a:prstGeom prst="rect">
            <a:avLst/>
          </a:prstGeom>
        </p:spPr>
      </p:pic>
      <p:pic>
        <p:nvPicPr>
          <p:cNvPr id="9" name="Picture 8">
            <a:extLst>
              <a:ext uri="{FF2B5EF4-FFF2-40B4-BE49-F238E27FC236}">
                <a16:creationId xmlns:a16="http://schemas.microsoft.com/office/drawing/2014/main" id="{530C1C2F-58D7-48AA-B714-999443A6D52E}"/>
              </a:ext>
            </a:extLst>
          </p:cNvPr>
          <p:cNvPicPr>
            <a:picLocks noChangeAspect="1"/>
          </p:cNvPicPr>
          <p:nvPr/>
        </p:nvPicPr>
        <p:blipFill rotWithShape="1">
          <a:blip r:embed="rId5"/>
          <a:srcRect l="365" r="9096" b="2"/>
          <a:stretch/>
        </p:blipFill>
        <p:spPr>
          <a:xfrm>
            <a:off x="7552267" y="3589867"/>
            <a:ext cx="3999654" cy="2330238"/>
          </a:xfrm>
          <a:prstGeom prst="rect">
            <a:avLst/>
          </a:prstGeom>
        </p:spPr>
      </p:pic>
    </p:spTree>
    <p:extLst>
      <p:ext uri="{BB962C8B-B14F-4D97-AF65-F5344CB8AC3E}">
        <p14:creationId xmlns:p14="http://schemas.microsoft.com/office/powerpoint/2010/main" val="2672732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5039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6592DDA-3CDE-4D98-AA3D-36A77B4884E2}"/>
              </a:ext>
            </a:extLst>
          </p:cNvPr>
          <p:cNvSpPr>
            <a:spLocks noGrp="1"/>
          </p:cNvSpPr>
          <p:nvPr>
            <p:ph type="title"/>
          </p:nvPr>
        </p:nvSpPr>
        <p:spPr>
          <a:xfrm>
            <a:off x="1024128" y="585216"/>
            <a:ext cx="6007027" cy="1499616"/>
          </a:xfrm>
        </p:spPr>
        <p:txBody>
          <a:bodyPr>
            <a:normAutofit/>
          </a:bodyPr>
          <a:lstStyle/>
          <a:p>
            <a:r>
              <a:rPr lang="en-US" sz="4300" b="1">
                <a:solidFill>
                  <a:srgbClr val="FFFFFF"/>
                </a:solidFill>
              </a:rPr>
              <a:t>high fidelity wireframe – feedback – images</a:t>
            </a:r>
            <a:endParaRPr lang="en-NZ" sz="4300" b="1">
              <a:solidFill>
                <a:srgbClr val="FFFFFF"/>
              </a:solidFill>
            </a:endParaRPr>
          </a:p>
        </p:txBody>
      </p:sp>
      <p:cxnSp>
        <p:nvCxnSpPr>
          <p:cNvPr id="22" name="Straight Connector 21">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085E1F7-E611-465D-9B38-B6DF1D222BC8}"/>
              </a:ext>
            </a:extLst>
          </p:cNvPr>
          <p:cNvSpPr>
            <a:spLocks noGrp="1"/>
          </p:cNvSpPr>
          <p:nvPr>
            <p:ph idx="1"/>
          </p:nvPr>
        </p:nvSpPr>
        <p:spPr>
          <a:xfrm>
            <a:off x="1024128" y="2286000"/>
            <a:ext cx="6007027" cy="4023360"/>
          </a:xfrm>
        </p:spPr>
        <p:txBody>
          <a:bodyPr>
            <a:normAutofit/>
          </a:bodyPr>
          <a:lstStyle/>
          <a:p>
            <a:pPr marL="0" indent="0">
              <a:buNone/>
            </a:pPr>
            <a:r>
              <a:rPr lang="en-US" dirty="0">
                <a:solidFill>
                  <a:srgbClr val="FFFFFF"/>
                </a:solidFill>
                <a:hlinkClick r:id="rId2"/>
              </a:rPr>
              <a:t>https://trello.com/c/I7OYechR</a:t>
            </a:r>
            <a:endParaRPr lang="en-US" dirty="0">
              <a:solidFill>
                <a:srgbClr val="FFFFFF"/>
              </a:solidFill>
            </a:endParaRPr>
          </a:p>
          <a:p>
            <a:pPr marL="0" indent="0">
              <a:buNone/>
            </a:pPr>
            <a:r>
              <a:rPr lang="en-US" dirty="0">
                <a:solidFill>
                  <a:srgbClr val="FFFFFF"/>
                </a:solidFill>
              </a:rPr>
              <a:t>I received feedback stating that the car images did not look good with the background that adds another border within the card and that some of the cars were pointing one direction while other were pointing the other direction. Therefore I edited the pictures so that the background was transparent which required me to convert the images to PNG and flipped some of the images so that all the cars were facing one direction</a:t>
            </a:r>
          </a:p>
          <a:p>
            <a:pPr marL="0" indent="0">
              <a:buNone/>
            </a:pPr>
            <a:r>
              <a:rPr lang="en-US" dirty="0">
                <a:solidFill>
                  <a:srgbClr val="FFFFFF"/>
                </a:solidFill>
              </a:rPr>
              <a:t> </a:t>
            </a:r>
            <a:r>
              <a:rPr lang="en-NZ" dirty="0">
                <a:solidFill>
                  <a:srgbClr val="FFFFFF"/>
                </a:solidFill>
                <a:hlinkClick r:id="rId3"/>
              </a:rPr>
              <a:t>final high-fidelity </a:t>
            </a:r>
            <a:endParaRPr lang="en-NZ" dirty="0">
              <a:solidFill>
                <a:srgbClr val="FFFFFF"/>
              </a:solidFill>
            </a:endParaRPr>
          </a:p>
          <a:p>
            <a:pPr marL="0" indent="0">
              <a:buNone/>
            </a:pPr>
            <a:endParaRPr lang="en-NZ" dirty="0">
              <a:solidFill>
                <a:srgbClr val="FFFFFF"/>
              </a:solidFill>
            </a:endParaRPr>
          </a:p>
          <a:p>
            <a:pPr marL="0" indent="0">
              <a:buNone/>
            </a:pPr>
            <a:endParaRPr lang="en-US" dirty="0">
              <a:solidFill>
                <a:srgbClr val="FFFFFF"/>
              </a:solidFill>
            </a:endParaRPr>
          </a:p>
          <a:p>
            <a:pPr marL="0" indent="0">
              <a:buNone/>
            </a:pPr>
            <a:endParaRPr lang="en-US" dirty="0">
              <a:solidFill>
                <a:srgbClr val="FFFFFF"/>
              </a:solidFill>
            </a:endParaRPr>
          </a:p>
        </p:txBody>
      </p:sp>
      <p:pic>
        <p:nvPicPr>
          <p:cNvPr id="3" name="Picture 2">
            <a:extLst>
              <a:ext uri="{FF2B5EF4-FFF2-40B4-BE49-F238E27FC236}">
                <a16:creationId xmlns:a16="http://schemas.microsoft.com/office/drawing/2014/main" id="{5231CCF5-D43A-4F10-85C3-7D91EACDD9BC}"/>
              </a:ext>
            </a:extLst>
          </p:cNvPr>
          <p:cNvPicPr>
            <a:picLocks noChangeAspect="1"/>
          </p:cNvPicPr>
          <p:nvPr/>
        </p:nvPicPr>
        <p:blipFill rotWithShape="1">
          <a:blip r:embed="rId4"/>
          <a:srcRect l="3993" r="1964" b="-4"/>
          <a:stretch/>
        </p:blipFill>
        <p:spPr>
          <a:xfrm>
            <a:off x="7552266" y="10"/>
            <a:ext cx="4639734" cy="3428990"/>
          </a:xfrm>
          <a:prstGeom prst="rect">
            <a:avLst/>
          </a:prstGeom>
        </p:spPr>
      </p:pic>
      <p:pic>
        <p:nvPicPr>
          <p:cNvPr id="4" name="Picture 3">
            <a:extLst>
              <a:ext uri="{FF2B5EF4-FFF2-40B4-BE49-F238E27FC236}">
                <a16:creationId xmlns:a16="http://schemas.microsoft.com/office/drawing/2014/main" id="{A23B0BB4-E224-4B48-8533-D9C9FB719834}"/>
              </a:ext>
            </a:extLst>
          </p:cNvPr>
          <p:cNvPicPr>
            <a:picLocks noChangeAspect="1"/>
          </p:cNvPicPr>
          <p:nvPr/>
        </p:nvPicPr>
        <p:blipFill rotWithShape="1">
          <a:blip r:embed="rId5"/>
          <a:srcRect r="212" b="2"/>
          <a:stretch/>
        </p:blipFill>
        <p:spPr>
          <a:xfrm>
            <a:off x="7552266" y="3429000"/>
            <a:ext cx="4639734" cy="3429000"/>
          </a:xfrm>
          <a:prstGeom prst="rect">
            <a:avLst/>
          </a:prstGeom>
        </p:spPr>
      </p:pic>
    </p:spTree>
    <p:extLst>
      <p:ext uri="{BB962C8B-B14F-4D97-AF65-F5344CB8AC3E}">
        <p14:creationId xmlns:p14="http://schemas.microsoft.com/office/powerpoint/2010/main" val="149349476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F4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5" name="Picture 4">
            <a:extLst>
              <a:ext uri="{FF2B5EF4-FFF2-40B4-BE49-F238E27FC236}">
                <a16:creationId xmlns:a16="http://schemas.microsoft.com/office/drawing/2014/main" id="{019EF2D4-4D47-4451-BDF5-7BED325FFC02}"/>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a:solidFill>
                  <a:srgbClr val="FFFFFF"/>
                </a:solidFill>
              </a:rPr>
              <a:t>Current Trello board</a:t>
            </a:r>
            <a:endParaRPr lang="en-US" dirty="0">
              <a:solidFill>
                <a:srgbClr val="FFFFFF"/>
              </a:solidFill>
            </a:endParaRPr>
          </a:p>
        </p:txBody>
      </p:sp>
    </p:spTree>
    <p:extLst>
      <p:ext uri="{BB962C8B-B14F-4D97-AF65-F5344CB8AC3E}">
        <p14:creationId xmlns:p14="http://schemas.microsoft.com/office/powerpoint/2010/main" val="3637252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B8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BF71A-9F0D-4E9A-8960-8CB5DD7A0E8A}"/>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rPr>
              <a:t>Firebase set up</a:t>
            </a:r>
            <a:endParaRPr lang="en-NZ" b="1">
              <a:solidFill>
                <a:srgbClr val="FFFFFF"/>
              </a:solidFill>
            </a:endParaRPr>
          </a:p>
        </p:txBody>
      </p:sp>
      <p:pic>
        <p:nvPicPr>
          <p:cNvPr id="4" name="Picture 3">
            <a:extLst>
              <a:ext uri="{FF2B5EF4-FFF2-40B4-BE49-F238E27FC236}">
                <a16:creationId xmlns:a16="http://schemas.microsoft.com/office/drawing/2014/main" id="{61A1994A-C508-4A27-B953-A3084053CE97}"/>
              </a:ext>
            </a:extLst>
          </p:cNvPr>
          <p:cNvPicPr>
            <a:picLocks noChangeAspect="1"/>
          </p:cNvPicPr>
          <p:nvPr/>
        </p:nvPicPr>
        <p:blipFill rotWithShape="1">
          <a:blip r:embed="rId2"/>
          <a:srcRect l="6775"/>
          <a:stretch/>
        </p:blipFill>
        <p:spPr>
          <a:xfrm>
            <a:off x="327547" y="321733"/>
            <a:ext cx="7058306" cy="4107392"/>
          </a:xfrm>
          <a:prstGeom prst="rect">
            <a:avLst/>
          </a:prstGeom>
        </p:spPr>
      </p:pic>
      <p:sp>
        <p:nvSpPr>
          <p:cNvPr id="23" name="Rectangle 1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78CC3B-BD9E-4E5A-8C31-0B9AC183272A}"/>
              </a:ext>
            </a:extLst>
          </p:cNvPr>
          <p:cNvSpPr>
            <a:spLocks noGrp="1"/>
          </p:cNvSpPr>
          <p:nvPr>
            <p:ph idx="1"/>
          </p:nvPr>
        </p:nvSpPr>
        <p:spPr>
          <a:xfrm>
            <a:off x="8029319" y="917725"/>
            <a:ext cx="3424739" cy="4852362"/>
          </a:xfrm>
        </p:spPr>
        <p:txBody>
          <a:bodyPr anchor="ctr">
            <a:normAutofit/>
          </a:bodyPr>
          <a:lstStyle/>
          <a:p>
            <a:r>
              <a:rPr lang="en-NZ">
                <a:solidFill>
                  <a:srgbClr val="FFFFFF"/>
                </a:solidFill>
              </a:rPr>
              <a:t>Before building my site I set up my firebase and created a real time database that I will use later</a:t>
            </a:r>
            <a:endParaRPr lang="en-NZ" dirty="0">
              <a:solidFill>
                <a:srgbClr val="FFFFFF"/>
              </a:solidFill>
            </a:endParaRPr>
          </a:p>
        </p:txBody>
      </p:sp>
    </p:spTree>
    <p:extLst>
      <p:ext uri="{BB962C8B-B14F-4D97-AF65-F5344CB8AC3E}">
        <p14:creationId xmlns:p14="http://schemas.microsoft.com/office/powerpoint/2010/main" val="1768593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14D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BF71A-9F0D-4E9A-8960-8CB5DD7A0E8A}"/>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rPr>
              <a:t>Coding setup </a:t>
            </a:r>
            <a:endParaRPr lang="en-NZ" b="1">
              <a:solidFill>
                <a:srgbClr val="FFFFFF"/>
              </a:solidFill>
            </a:endParaRPr>
          </a:p>
        </p:txBody>
      </p:sp>
      <p:pic>
        <p:nvPicPr>
          <p:cNvPr id="4" name="Content Placeholder 3">
            <a:extLst>
              <a:ext uri="{FF2B5EF4-FFF2-40B4-BE49-F238E27FC236}">
                <a16:creationId xmlns:a16="http://schemas.microsoft.com/office/drawing/2014/main" id="{F981E6C4-BB47-4E52-8BEA-2088E1B21F0F}"/>
              </a:ext>
            </a:extLst>
          </p:cNvPr>
          <p:cNvPicPr>
            <a:picLocks noChangeAspect="1"/>
          </p:cNvPicPr>
          <p:nvPr/>
        </p:nvPicPr>
        <p:blipFill rotWithShape="1">
          <a:blip r:embed="rId2"/>
          <a:srcRect r="6774"/>
          <a:stretch/>
        </p:blipFill>
        <p:spPr>
          <a:xfrm>
            <a:off x="327547" y="321733"/>
            <a:ext cx="7058306" cy="4107392"/>
          </a:xfrm>
          <a:prstGeom prst="rect">
            <a:avLst/>
          </a:prstGeom>
        </p:spPr>
      </p:pic>
      <p:sp>
        <p:nvSpPr>
          <p:cNvPr id="13" name="Rectangle 12">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EE347E06-B765-4A57-9C4D-8B719E04505F}"/>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I set up my code workspace file so that on opening visual studio is opened as in the image and have access to GitHub for version control and backup.</a:t>
            </a:r>
          </a:p>
        </p:txBody>
      </p:sp>
    </p:spTree>
    <p:extLst>
      <p:ext uri="{BB962C8B-B14F-4D97-AF65-F5344CB8AC3E}">
        <p14:creationId xmlns:p14="http://schemas.microsoft.com/office/powerpoint/2010/main" val="4203371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1024128" y="585216"/>
            <a:ext cx="6007027" cy="1499616"/>
          </a:xfrm>
        </p:spPr>
        <p:txBody>
          <a:bodyPr>
            <a:normAutofit/>
          </a:bodyPr>
          <a:lstStyle/>
          <a:p>
            <a:r>
              <a:rPr lang="en-US" b="1">
                <a:solidFill>
                  <a:srgbClr val="FFFFFF"/>
                </a:solidFill>
              </a:rPr>
              <a:t>Set up the GUI</a:t>
            </a:r>
            <a:endParaRPr lang="en-NZ" b="1">
              <a:solidFill>
                <a:srgbClr val="FFFFFF"/>
              </a:solidFill>
            </a:endParaRPr>
          </a:p>
        </p:txBody>
      </p:sp>
      <p:cxnSp>
        <p:nvCxnSpPr>
          <p:cNvPr id="28" name="Straight Connector 27">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775300D-1A64-45DD-B5BA-69E5F56D14E9}"/>
              </a:ext>
            </a:extLst>
          </p:cNvPr>
          <p:cNvSpPr>
            <a:spLocks noGrp="1"/>
          </p:cNvSpPr>
          <p:nvPr>
            <p:ph idx="1"/>
          </p:nvPr>
        </p:nvSpPr>
        <p:spPr>
          <a:xfrm>
            <a:off x="1024128" y="2286000"/>
            <a:ext cx="6007027" cy="4023360"/>
          </a:xfrm>
        </p:spPr>
        <p:txBody>
          <a:bodyPr>
            <a:normAutofit/>
          </a:bodyPr>
          <a:lstStyle/>
          <a:p>
            <a:r>
              <a:rPr lang="en-NZ" dirty="0">
                <a:solidFill>
                  <a:srgbClr val="FFFFFF"/>
                </a:solidFill>
              </a:rPr>
              <a:t>As  creating the GUI is a long process I set up a checklist on my trello board of steps to do.</a:t>
            </a:r>
          </a:p>
          <a:p>
            <a:r>
              <a:rPr lang="en-NZ" dirty="0">
                <a:solidFill>
                  <a:srgbClr val="FFFFFF"/>
                </a:solidFill>
              </a:rPr>
              <a:t>First I set up a JavaScript function that adds a dataset selected to the selected card. I did this first as it will be used many times for the content cards and also the car/extras selection cards. I also make a function will return the value of the currently selected card. This will be used later when storing the inputted data</a:t>
            </a:r>
          </a:p>
        </p:txBody>
      </p:sp>
      <p:pic>
        <p:nvPicPr>
          <p:cNvPr id="4" name="Picture 3">
            <a:extLst>
              <a:ext uri="{FF2B5EF4-FFF2-40B4-BE49-F238E27FC236}">
                <a16:creationId xmlns:a16="http://schemas.microsoft.com/office/drawing/2014/main" id="{FCACA9E9-300F-4B6F-92C2-FF82B2F3353B}"/>
              </a:ext>
            </a:extLst>
          </p:cNvPr>
          <p:cNvPicPr>
            <a:picLocks noChangeAspect="1"/>
          </p:cNvPicPr>
          <p:nvPr/>
        </p:nvPicPr>
        <p:blipFill rotWithShape="1">
          <a:blip r:embed="rId2"/>
          <a:srcRect r="17799"/>
          <a:stretch/>
        </p:blipFill>
        <p:spPr>
          <a:xfrm>
            <a:off x="7552266" y="10"/>
            <a:ext cx="4639734" cy="3428990"/>
          </a:xfrm>
          <a:prstGeom prst="rect">
            <a:avLst/>
          </a:prstGeom>
        </p:spPr>
      </p:pic>
      <p:pic>
        <p:nvPicPr>
          <p:cNvPr id="5" name="Picture 4">
            <a:extLst>
              <a:ext uri="{FF2B5EF4-FFF2-40B4-BE49-F238E27FC236}">
                <a16:creationId xmlns:a16="http://schemas.microsoft.com/office/drawing/2014/main" id="{45B7EE56-12AB-4F2E-B1CC-3FD77E309464}"/>
              </a:ext>
            </a:extLst>
          </p:cNvPr>
          <p:cNvPicPr>
            <a:picLocks noChangeAspect="1"/>
          </p:cNvPicPr>
          <p:nvPr/>
        </p:nvPicPr>
        <p:blipFill rotWithShape="1">
          <a:blip r:embed="rId3"/>
          <a:srcRect r="23214" b="2"/>
          <a:stretch/>
        </p:blipFill>
        <p:spPr>
          <a:xfrm>
            <a:off x="7552266" y="3429000"/>
            <a:ext cx="4639734" cy="3429000"/>
          </a:xfrm>
          <a:prstGeom prst="rect">
            <a:avLst/>
          </a:prstGeom>
        </p:spPr>
      </p:pic>
    </p:spTree>
    <p:extLst>
      <p:ext uri="{BB962C8B-B14F-4D97-AF65-F5344CB8AC3E}">
        <p14:creationId xmlns:p14="http://schemas.microsoft.com/office/powerpoint/2010/main" val="19457912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B7C6F6-4579-4D42-9857-ED1B2EE07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9C849-7CFC-4FE1-81A3-1CA9506DB087}"/>
              </a:ext>
            </a:extLst>
          </p:cNvPr>
          <p:cNvSpPr>
            <a:spLocks noGrp="1"/>
          </p:cNvSpPr>
          <p:nvPr>
            <p:ph type="title"/>
          </p:nvPr>
        </p:nvSpPr>
        <p:spPr>
          <a:xfrm>
            <a:off x="573024" y="4608575"/>
            <a:ext cx="5242560" cy="1765715"/>
          </a:xfrm>
        </p:spPr>
        <p:txBody>
          <a:bodyPr>
            <a:normAutofit/>
          </a:bodyPr>
          <a:lstStyle/>
          <a:p>
            <a:pPr algn="r"/>
            <a:r>
              <a:rPr lang="en-NZ" sz="4400" b="1">
                <a:solidFill>
                  <a:srgbClr val="FFFFFF"/>
                </a:solidFill>
              </a:rPr>
              <a:t>PROJECT MANAGEMENT TOOL: TRELLO</a:t>
            </a:r>
          </a:p>
        </p:txBody>
      </p:sp>
      <p:pic>
        <p:nvPicPr>
          <p:cNvPr id="3" name="Picture 2">
            <a:extLst>
              <a:ext uri="{FF2B5EF4-FFF2-40B4-BE49-F238E27FC236}">
                <a16:creationId xmlns:a16="http://schemas.microsoft.com/office/drawing/2014/main" id="{4367A5B5-D70E-44C0-B4AB-92B4DA571F7B}"/>
              </a:ext>
            </a:extLst>
          </p:cNvPr>
          <p:cNvPicPr>
            <a:picLocks noChangeAspect="1"/>
          </p:cNvPicPr>
          <p:nvPr/>
        </p:nvPicPr>
        <p:blipFill rotWithShape="1">
          <a:blip r:embed="rId2"/>
          <a:srcRect l="269" r="7477"/>
          <a:stretch/>
        </p:blipFill>
        <p:spPr>
          <a:xfrm>
            <a:off x="327547" y="321733"/>
            <a:ext cx="5688020" cy="3899748"/>
          </a:xfrm>
          <a:prstGeom prst="rect">
            <a:avLst/>
          </a:prstGeom>
        </p:spPr>
      </p:pic>
      <p:sp>
        <p:nvSpPr>
          <p:cNvPr id="20" name="Rectangle 19">
            <a:extLst>
              <a:ext uri="{FF2B5EF4-FFF2-40B4-BE49-F238E27FC236}">
                <a16:creationId xmlns:a16="http://schemas.microsoft.com/office/drawing/2014/main" id="{7E6D8249-E901-4E71-B15A-A7F5D7F7B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6149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4B4E7FC8-6766-4667-A7DB-D1329F2D26FF}"/>
              </a:ext>
            </a:extLst>
          </p:cNvPr>
          <p:cNvSpPr>
            <a:spLocks noGrp="1"/>
          </p:cNvSpPr>
          <p:nvPr>
            <p:ph idx="1"/>
          </p:nvPr>
        </p:nvSpPr>
        <p:spPr>
          <a:xfrm>
            <a:off x="6661065" y="974875"/>
            <a:ext cx="4724573" cy="4852362"/>
          </a:xfrm>
        </p:spPr>
        <p:txBody>
          <a:bodyPr anchor="ctr">
            <a:normAutofit/>
          </a:bodyPr>
          <a:lstStyle/>
          <a:p>
            <a:r>
              <a:rPr lang="en-US" dirty="0">
                <a:solidFill>
                  <a:srgbClr val="FFFFFF"/>
                </a:solidFill>
              </a:rPr>
              <a:t>I am using trello to keep track of what I need to do and what is done in order to be more efficient.</a:t>
            </a:r>
          </a:p>
          <a:p>
            <a:r>
              <a:rPr lang="en-US" dirty="0">
                <a:solidFill>
                  <a:srgbClr val="FFFFFF"/>
                </a:solidFill>
              </a:rPr>
              <a:t> I added a color-coded label for each card according to which step of the </a:t>
            </a:r>
            <a:r>
              <a:rPr lang="en-NZ" dirty="0">
                <a:solidFill>
                  <a:srgbClr val="FFFFFF"/>
                </a:solidFill>
              </a:rPr>
              <a:t>Design Thinking Step it applies to.</a:t>
            </a:r>
            <a:endParaRPr lang="en-US" dirty="0">
              <a:solidFill>
                <a:srgbClr val="FFFFFF"/>
              </a:solidFill>
            </a:endParaRPr>
          </a:p>
        </p:txBody>
      </p:sp>
    </p:spTree>
    <p:extLst>
      <p:ext uri="{BB962C8B-B14F-4D97-AF65-F5344CB8AC3E}">
        <p14:creationId xmlns:p14="http://schemas.microsoft.com/office/powerpoint/2010/main" val="3563759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109556B-EAE9-4435-B409-0519F2CB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52267" cy="6858000"/>
          </a:xfrm>
          <a:prstGeom prst="rect">
            <a:avLst/>
          </a:prstGeom>
          <a:solidFill>
            <a:srgbClr val="3C49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1024128" y="585216"/>
            <a:ext cx="6007027" cy="1499616"/>
          </a:xfrm>
        </p:spPr>
        <p:txBody>
          <a:bodyPr>
            <a:normAutofit/>
          </a:bodyPr>
          <a:lstStyle/>
          <a:p>
            <a:r>
              <a:rPr lang="en-US" b="1">
                <a:solidFill>
                  <a:srgbClr val="FFFFFF"/>
                </a:solidFill>
              </a:rPr>
              <a:t>Set up the GUI</a:t>
            </a:r>
            <a:endParaRPr lang="en-NZ" b="1">
              <a:solidFill>
                <a:srgbClr val="FFFFFF"/>
              </a:solidFill>
            </a:endParaRPr>
          </a:p>
        </p:txBody>
      </p:sp>
      <p:cxnSp>
        <p:nvCxnSpPr>
          <p:cNvPr id="29" name="Straight Connector 28">
            <a:extLst>
              <a:ext uri="{FF2B5EF4-FFF2-40B4-BE49-F238E27FC236}">
                <a16:creationId xmlns:a16="http://schemas.microsoft.com/office/drawing/2014/main" id="{5814CCBE-423E-41B2-A9F3-82679F490E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2" name="Content Placeholder 14">
            <a:extLst>
              <a:ext uri="{FF2B5EF4-FFF2-40B4-BE49-F238E27FC236}">
                <a16:creationId xmlns:a16="http://schemas.microsoft.com/office/drawing/2014/main" id="{20EB3860-D25C-4DEA-AC46-9D9EBE55915C}"/>
              </a:ext>
            </a:extLst>
          </p:cNvPr>
          <p:cNvSpPr>
            <a:spLocks noGrp="1"/>
          </p:cNvSpPr>
          <p:nvPr>
            <p:ph idx="1"/>
          </p:nvPr>
        </p:nvSpPr>
        <p:spPr>
          <a:xfrm>
            <a:off x="1024128" y="2286000"/>
            <a:ext cx="6007027" cy="4023360"/>
          </a:xfrm>
        </p:spPr>
        <p:txBody>
          <a:bodyPr>
            <a:normAutofit/>
          </a:bodyPr>
          <a:lstStyle/>
          <a:p>
            <a:r>
              <a:rPr lang="en-US" dirty="0">
                <a:solidFill>
                  <a:srgbClr val="FFFFFF"/>
                </a:solidFill>
              </a:rPr>
              <a:t>I started setting up my GUI by adding all the content while still using placeholder images and did some basic styling to make sure that everything is in the approximate location it need to be in. to improve efficiency and flexibility of my code when making the input boxes and output summary I used display flex as it allows for better arrangement of content into columns</a:t>
            </a:r>
          </a:p>
        </p:txBody>
      </p:sp>
      <p:pic>
        <p:nvPicPr>
          <p:cNvPr id="5" name="Content Placeholder 4">
            <a:extLst>
              <a:ext uri="{FF2B5EF4-FFF2-40B4-BE49-F238E27FC236}">
                <a16:creationId xmlns:a16="http://schemas.microsoft.com/office/drawing/2014/main" id="{36B95BAE-12BF-4E07-8B20-9C4CB616D8B3}"/>
              </a:ext>
            </a:extLst>
          </p:cNvPr>
          <p:cNvPicPr>
            <a:picLocks noChangeAspect="1"/>
          </p:cNvPicPr>
          <p:nvPr/>
        </p:nvPicPr>
        <p:blipFill rotWithShape="1">
          <a:blip r:embed="rId2"/>
          <a:srcRect r="17799"/>
          <a:stretch/>
        </p:blipFill>
        <p:spPr>
          <a:xfrm>
            <a:off x="7552266" y="10"/>
            <a:ext cx="4639734" cy="3428990"/>
          </a:xfrm>
          <a:prstGeom prst="rect">
            <a:avLst/>
          </a:prstGeom>
        </p:spPr>
      </p:pic>
      <p:pic>
        <p:nvPicPr>
          <p:cNvPr id="4" name="Picture 3">
            <a:extLst>
              <a:ext uri="{FF2B5EF4-FFF2-40B4-BE49-F238E27FC236}">
                <a16:creationId xmlns:a16="http://schemas.microsoft.com/office/drawing/2014/main" id="{5BB3B73A-0DF9-4497-8BA8-815EC3095C0E}"/>
              </a:ext>
            </a:extLst>
          </p:cNvPr>
          <p:cNvPicPr>
            <a:picLocks noChangeAspect="1"/>
          </p:cNvPicPr>
          <p:nvPr/>
        </p:nvPicPr>
        <p:blipFill rotWithShape="1">
          <a:blip r:embed="rId3"/>
          <a:srcRect l="12723" r="13873" b="1"/>
          <a:stretch/>
        </p:blipFill>
        <p:spPr>
          <a:xfrm>
            <a:off x="7552266" y="3429000"/>
            <a:ext cx="4639734" cy="3429000"/>
          </a:xfrm>
          <a:prstGeom prst="rect">
            <a:avLst/>
          </a:prstGeom>
        </p:spPr>
      </p:pic>
    </p:spTree>
    <p:extLst>
      <p:ext uri="{BB962C8B-B14F-4D97-AF65-F5344CB8AC3E}">
        <p14:creationId xmlns:p14="http://schemas.microsoft.com/office/powerpoint/2010/main" val="1757052205"/>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p:txBody>
          <a:bodyPr/>
          <a:lstStyle/>
          <a:p>
            <a:r>
              <a:rPr lang="en-US" b="1" dirty="0"/>
              <a:t>Set up the GUI</a:t>
            </a:r>
            <a:endParaRPr lang="en-NZ" b="1" dirty="0"/>
          </a:p>
        </p:txBody>
      </p:sp>
      <p:pic>
        <p:nvPicPr>
          <p:cNvPr id="7" name="Screen Recording 6">
            <a:hlinkClick r:id="" action="ppaction://media"/>
            <a:extLst>
              <a:ext uri="{FF2B5EF4-FFF2-40B4-BE49-F238E27FC236}">
                <a16:creationId xmlns:a16="http://schemas.microsoft.com/office/drawing/2014/main" id="{ACBF02D0-67EC-4C31-927F-78923BA9323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00" y="-7063"/>
            <a:ext cx="6096000" cy="3428915"/>
          </a:xfrm>
        </p:spPr>
      </p:pic>
      <p:sp>
        <p:nvSpPr>
          <p:cNvPr id="8" name="TextBox 7">
            <a:extLst>
              <a:ext uri="{FF2B5EF4-FFF2-40B4-BE49-F238E27FC236}">
                <a16:creationId xmlns:a16="http://schemas.microsoft.com/office/drawing/2014/main" id="{479224E2-229A-4E9B-A03F-49CF7102C9F7}"/>
              </a:ext>
            </a:extLst>
          </p:cNvPr>
          <p:cNvSpPr txBox="1"/>
          <p:nvPr/>
        </p:nvSpPr>
        <p:spPr>
          <a:xfrm>
            <a:off x="924613" y="2084832"/>
            <a:ext cx="3723587" cy="923330"/>
          </a:xfrm>
          <a:prstGeom prst="rect">
            <a:avLst/>
          </a:prstGeom>
          <a:noFill/>
        </p:spPr>
        <p:txBody>
          <a:bodyPr wrap="square" rtlCol="0">
            <a:spAutoFit/>
          </a:bodyPr>
          <a:lstStyle/>
          <a:p>
            <a:r>
              <a:rPr lang="en-NZ" dirty="0"/>
              <a:t>I made the JavaScript so that when the user is able to click the confirm button once all of the inputs are entered.</a:t>
            </a:r>
          </a:p>
        </p:txBody>
      </p:sp>
      <p:pic>
        <p:nvPicPr>
          <p:cNvPr id="9" name="Picture 8">
            <a:extLst>
              <a:ext uri="{FF2B5EF4-FFF2-40B4-BE49-F238E27FC236}">
                <a16:creationId xmlns:a16="http://schemas.microsoft.com/office/drawing/2014/main" id="{7F7A6BE6-A010-45A0-AF48-7F1543825463}"/>
              </a:ext>
            </a:extLst>
          </p:cNvPr>
          <p:cNvPicPr>
            <a:picLocks noChangeAspect="1"/>
          </p:cNvPicPr>
          <p:nvPr/>
        </p:nvPicPr>
        <p:blipFill>
          <a:blip r:embed="rId5"/>
          <a:stretch>
            <a:fillRect/>
          </a:stretch>
        </p:blipFill>
        <p:spPr>
          <a:xfrm>
            <a:off x="6096001" y="3156049"/>
            <a:ext cx="6096000" cy="3701951"/>
          </a:xfrm>
          <a:prstGeom prst="rect">
            <a:avLst/>
          </a:prstGeom>
        </p:spPr>
      </p:pic>
    </p:spTree>
    <p:extLst>
      <p:ext uri="{BB962C8B-B14F-4D97-AF65-F5344CB8AC3E}">
        <p14:creationId xmlns:p14="http://schemas.microsoft.com/office/powerpoint/2010/main" val="189444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C47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3" name="Picture 2">
            <a:extLst>
              <a:ext uri="{FF2B5EF4-FFF2-40B4-BE49-F238E27FC236}">
                <a16:creationId xmlns:a16="http://schemas.microsoft.com/office/drawing/2014/main" id="{09C41DB2-F47B-4F2D-AD4B-4FBAC9DAE699}"/>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27" name="Rectangle 2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a:p>
            <a:r>
              <a:rPr lang="en-US" dirty="0">
                <a:solidFill>
                  <a:srgbClr val="FFFFFF"/>
                </a:solidFill>
              </a:rPr>
              <a:t>I added the card ‘add possibility to go back and edit cards’ as this is a feature, I would like to add later.</a:t>
            </a:r>
          </a:p>
          <a:p>
            <a:r>
              <a:rPr lang="en-US" dirty="0">
                <a:solidFill>
                  <a:srgbClr val="FFFFFF"/>
                </a:solidFill>
              </a:rPr>
              <a:t>Added the cards related to output to doing as with my current design this is done at </a:t>
            </a:r>
            <a:r>
              <a:rPr lang="en-US" dirty="0" err="1">
                <a:solidFill>
                  <a:srgbClr val="FFFFFF"/>
                </a:solidFill>
              </a:rPr>
              <a:t>onces</a:t>
            </a:r>
            <a:endParaRPr lang="en-US" dirty="0">
              <a:solidFill>
                <a:srgbClr val="FFFFFF"/>
              </a:solidFill>
            </a:endParaRPr>
          </a:p>
          <a:p>
            <a:endParaRPr lang="en-US" dirty="0">
              <a:solidFill>
                <a:srgbClr val="FFFFFF"/>
              </a:solidFill>
            </a:endParaRPr>
          </a:p>
        </p:txBody>
      </p:sp>
    </p:spTree>
    <p:extLst>
      <p:ext uri="{BB962C8B-B14F-4D97-AF65-F5344CB8AC3E}">
        <p14:creationId xmlns:p14="http://schemas.microsoft.com/office/powerpoint/2010/main" val="4025866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03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524256" y="4767072"/>
            <a:ext cx="6594189" cy="1625210"/>
          </a:xfrm>
        </p:spPr>
        <p:txBody>
          <a:bodyPr>
            <a:normAutofit/>
          </a:bodyPr>
          <a:lstStyle/>
          <a:p>
            <a:pPr algn="r"/>
            <a:r>
              <a:rPr lang="en-US" b="1">
                <a:solidFill>
                  <a:srgbClr val="FFFFFF"/>
                </a:solidFill>
              </a:rPr>
              <a:t>Outputs summary</a:t>
            </a:r>
            <a:endParaRPr lang="en-NZ" b="1">
              <a:solidFill>
                <a:srgbClr val="FFFFFF"/>
              </a:solidFill>
            </a:endParaRPr>
          </a:p>
        </p:txBody>
      </p:sp>
      <p:pic>
        <p:nvPicPr>
          <p:cNvPr id="3" name="Picture 2">
            <a:extLst>
              <a:ext uri="{FF2B5EF4-FFF2-40B4-BE49-F238E27FC236}">
                <a16:creationId xmlns:a16="http://schemas.microsoft.com/office/drawing/2014/main" id="{A4F33C10-08B6-486A-A8E5-964B9F4E083E}"/>
              </a:ext>
            </a:extLst>
          </p:cNvPr>
          <p:cNvPicPr>
            <a:picLocks noChangeAspect="1"/>
          </p:cNvPicPr>
          <p:nvPr/>
        </p:nvPicPr>
        <p:blipFill rotWithShape="1">
          <a:blip r:embed="rId2"/>
          <a:srcRect l="3338"/>
          <a:stretch/>
        </p:blipFill>
        <p:spPr>
          <a:xfrm>
            <a:off x="327547" y="321733"/>
            <a:ext cx="7058306" cy="4107392"/>
          </a:xfrm>
          <a:prstGeom prst="rect">
            <a:avLst/>
          </a:prstGeom>
        </p:spPr>
      </p:pic>
      <p:sp>
        <p:nvSpPr>
          <p:cNvPr id="11" name="Rectangle 1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EE97BC4-DB82-4D42-B30B-946ED1A4BFD2}"/>
              </a:ext>
            </a:extLst>
          </p:cNvPr>
          <p:cNvSpPr>
            <a:spLocks noGrp="1"/>
          </p:cNvSpPr>
          <p:nvPr>
            <p:ph idx="1"/>
          </p:nvPr>
        </p:nvSpPr>
        <p:spPr>
          <a:xfrm>
            <a:off x="8029319" y="917725"/>
            <a:ext cx="3424739" cy="4852362"/>
          </a:xfrm>
        </p:spPr>
        <p:txBody>
          <a:bodyPr anchor="ctr">
            <a:normAutofit/>
          </a:bodyPr>
          <a:lstStyle/>
          <a:p>
            <a:r>
              <a:rPr lang="en-NZ" dirty="0">
                <a:solidFill>
                  <a:srgbClr val="FFFFFF"/>
                </a:solidFill>
              </a:rPr>
              <a:t>I made all my outputs In the confirm card display and also a short summary on each card</a:t>
            </a:r>
          </a:p>
        </p:txBody>
      </p:sp>
    </p:spTree>
    <p:extLst>
      <p:ext uri="{BB962C8B-B14F-4D97-AF65-F5344CB8AC3E}">
        <p14:creationId xmlns:p14="http://schemas.microsoft.com/office/powerpoint/2010/main" val="842324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34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4" name="Picture 3">
            <a:extLst>
              <a:ext uri="{FF2B5EF4-FFF2-40B4-BE49-F238E27FC236}">
                <a16:creationId xmlns:a16="http://schemas.microsoft.com/office/drawing/2014/main" id="{749A47D6-457F-4A4D-9091-9E74AFDFA5F4}"/>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34" name="Rectangle 3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a:p>
            <a:endParaRPr lang="en-US" dirty="0">
              <a:solidFill>
                <a:srgbClr val="FFFFFF"/>
              </a:solidFill>
            </a:endParaRPr>
          </a:p>
        </p:txBody>
      </p:sp>
    </p:spTree>
    <p:extLst>
      <p:ext uri="{BB962C8B-B14F-4D97-AF65-F5344CB8AC3E}">
        <p14:creationId xmlns:p14="http://schemas.microsoft.com/office/powerpoint/2010/main" val="2376735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p:txBody>
          <a:bodyPr/>
          <a:lstStyle/>
          <a:p>
            <a:r>
              <a:rPr lang="en-US" b="1" dirty="0"/>
              <a:t>Set up the GUI</a:t>
            </a:r>
            <a:endParaRPr lang="en-NZ" b="1" dirty="0"/>
          </a:p>
        </p:txBody>
      </p:sp>
      <p:sp>
        <p:nvSpPr>
          <p:cNvPr id="4" name="Content Placeholder 3">
            <a:extLst>
              <a:ext uri="{FF2B5EF4-FFF2-40B4-BE49-F238E27FC236}">
                <a16:creationId xmlns:a16="http://schemas.microsoft.com/office/drawing/2014/main" id="{8EE97BC4-DB82-4D42-B30B-946ED1A4BFD2}"/>
              </a:ext>
            </a:extLst>
          </p:cNvPr>
          <p:cNvSpPr>
            <a:spLocks noGrp="1"/>
          </p:cNvSpPr>
          <p:nvPr>
            <p:ph idx="1"/>
          </p:nvPr>
        </p:nvSpPr>
        <p:spPr/>
        <p:txBody>
          <a:bodyPr/>
          <a:lstStyle/>
          <a:p>
            <a:endParaRPr lang="en-NZ" dirty="0"/>
          </a:p>
        </p:txBody>
      </p:sp>
    </p:spTree>
    <p:extLst>
      <p:ext uri="{BB962C8B-B14F-4D97-AF65-F5344CB8AC3E}">
        <p14:creationId xmlns:p14="http://schemas.microsoft.com/office/powerpoint/2010/main" val="214640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E40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FFB756-1DD8-4829-9518-AEEA7A928AFD}"/>
              </a:ext>
            </a:extLst>
          </p:cNvPr>
          <p:cNvSpPr>
            <a:spLocks noGrp="1"/>
          </p:cNvSpPr>
          <p:nvPr>
            <p:ph type="title"/>
          </p:nvPr>
        </p:nvSpPr>
        <p:spPr>
          <a:xfrm>
            <a:off x="524256" y="4767072"/>
            <a:ext cx="6594189" cy="1625210"/>
          </a:xfrm>
        </p:spPr>
        <p:txBody>
          <a:bodyPr vert="horz" lIns="91440" tIns="45720" rIns="91440" bIns="45720" rtlCol="0">
            <a:normAutofit/>
          </a:bodyPr>
          <a:lstStyle/>
          <a:p>
            <a:pPr algn="r"/>
            <a:r>
              <a:rPr lang="en-US" b="1" spc="200">
                <a:solidFill>
                  <a:srgbClr val="FFFFFF"/>
                </a:solidFill>
              </a:rPr>
              <a:t>Data pushed to firebase</a:t>
            </a:r>
          </a:p>
        </p:txBody>
      </p:sp>
      <p:pic>
        <p:nvPicPr>
          <p:cNvPr id="3" name="Picture 2">
            <a:extLst>
              <a:ext uri="{FF2B5EF4-FFF2-40B4-BE49-F238E27FC236}">
                <a16:creationId xmlns:a16="http://schemas.microsoft.com/office/drawing/2014/main" id="{857819B7-F40B-4CBC-BB8B-2EA73D7A01D4}"/>
              </a:ext>
            </a:extLst>
          </p:cNvPr>
          <p:cNvPicPr>
            <a:picLocks noChangeAspect="1"/>
          </p:cNvPicPr>
          <p:nvPr/>
        </p:nvPicPr>
        <p:blipFill rotWithShape="1">
          <a:blip r:embed="rId2"/>
          <a:srcRect r="1" b="9781"/>
          <a:stretch/>
        </p:blipFill>
        <p:spPr>
          <a:xfrm>
            <a:off x="327547" y="321733"/>
            <a:ext cx="7058306" cy="4107392"/>
          </a:xfrm>
          <a:prstGeom prst="rect">
            <a:avLst/>
          </a:prstGeom>
        </p:spPr>
      </p:pic>
      <p:sp>
        <p:nvSpPr>
          <p:cNvPr id="18" name="Rectangle 2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4">
            <a:extLst>
              <a:ext uri="{FF2B5EF4-FFF2-40B4-BE49-F238E27FC236}">
                <a16:creationId xmlns:a16="http://schemas.microsoft.com/office/drawing/2014/main" id="{9CA0C3FE-701A-4EC2-B843-FA8632FF88F9}"/>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0" indent="0">
              <a:spcBef>
                <a:spcPts val="0"/>
              </a:spcBef>
              <a:buNone/>
            </a:pPr>
            <a:r>
              <a:rPr lang="en-US" dirty="0">
                <a:solidFill>
                  <a:srgbClr val="FFFFFF"/>
                </a:solidFill>
              </a:rPr>
              <a:t>I linked my firebase so that on the click of the confirm button the data in the </a:t>
            </a:r>
            <a:r>
              <a:rPr lang="en-US">
                <a:solidFill>
                  <a:srgbClr val="FFFFFF"/>
                </a:solidFill>
              </a:rPr>
              <a:t>output summary is </a:t>
            </a:r>
            <a:r>
              <a:rPr lang="en-US" dirty="0">
                <a:solidFill>
                  <a:srgbClr val="FFFFFF"/>
                </a:solidFill>
              </a:rPr>
              <a:t>sent to firebase</a:t>
            </a:r>
          </a:p>
          <a:p>
            <a:pPr marL="0" indent="0">
              <a:spcBef>
                <a:spcPts val="0"/>
              </a:spcBef>
              <a:buNone/>
            </a:pPr>
            <a:endParaRPr lang="en-US" dirty="0">
              <a:solidFill>
                <a:srgbClr val="FFFFFF"/>
              </a:solidFill>
            </a:endParaRPr>
          </a:p>
        </p:txBody>
      </p:sp>
    </p:spTree>
    <p:extLst>
      <p:ext uri="{BB962C8B-B14F-4D97-AF65-F5344CB8AC3E}">
        <p14:creationId xmlns:p14="http://schemas.microsoft.com/office/powerpoint/2010/main" val="334939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34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C484E-E985-4173-AC0F-AC46CC409D1E}"/>
              </a:ext>
            </a:extLst>
          </p:cNvPr>
          <p:cNvSpPr>
            <a:spLocks noGrp="1"/>
          </p:cNvSpPr>
          <p:nvPr>
            <p:ph type="title"/>
          </p:nvPr>
        </p:nvSpPr>
        <p:spPr>
          <a:xfrm>
            <a:off x="524256" y="4767072"/>
            <a:ext cx="6594189" cy="1625210"/>
          </a:xfrm>
        </p:spPr>
        <p:txBody>
          <a:bodyPr>
            <a:normAutofit/>
          </a:bodyPr>
          <a:lstStyle/>
          <a:p>
            <a:pPr algn="r"/>
            <a:r>
              <a:rPr lang="en-NZ" b="1">
                <a:solidFill>
                  <a:srgbClr val="FFFFFF"/>
                </a:solidFill>
              </a:rPr>
              <a:t>PROJECT MANAGEMENT TOOL: TRELLO</a:t>
            </a:r>
          </a:p>
        </p:txBody>
      </p:sp>
      <p:pic>
        <p:nvPicPr>
          <p:cNvPr id="7" name="Content Placeholder 4">
            <a:extLst>
              <a:ext uri="{FF2B5EF4-FFF2-40B4-BE49-F238E27FC236}">
                <a16:creationId xmlns:a16="http://schemas.microsoft.com/office/drawing/2014/main" id="{1ED808A8-F66D-4E8F-876E-9CF36B3EE961}"/>
              </a:ext>
            </a:extLst>
          </p:cNvPr>
          <p:cNvPicPr>
            <a:picLocks noChangeAspect="1"/>
          </p:cNvPicPr>
          <p:nvPr/>
        </p:nvPicPr>
        <p:blipFill rotWithShape="1">
          <a:blip r:embed="rId2"/>
          <a:srcRect r="1" b="4211"/>
          <a:stretch/>
        </p:blipFill>
        <p:spPr>
          <a:xfrm>
            <a:off x="327547" y="321733"/>
            <a:ext cx="7058306" cy="4107392"/>
          </a:xfrm>
          <a:prstGeom prst="rect">
            <a:avLst/>
          </a:prstGeom>
        </p:spPr>
      </p:pic>
      <p:sp>
        <p:nvSpPr>
          <p:cNvPr id="41" name="Rectangle 40">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4EACEAE-6D37-4F1A-ADA6-58C43A758725}"/>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Current Trello board</a:t>
            </a:r>
          </a:p>
          <a:p>
            <a:endParaRPr lang="en-US" dirty="0">
              <a:solidFill>
                <a:srgbClr val="FFFFFF"/>
              </a:solidFill>
            </a:endParaRPr>
          </a:p>
        </p:txBody>
      </p:sp>
    </p:spTree>
    <p:extLst>
      <p:ext uri="{BB962C8B-B14F-4D97-AF65-F5344CB8AC3E}">
        <p14:creationId xmlns:p14="http://schemas.microsoft.com/office/powerpoint/2010/main" val="1021499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BF71A-9F0D-4E9A-8960-8CB5DD7A0E8A}"/>
              </a:ext>
            </a:extLst>
          </p:cNvPr>
          <p:cNvSpPr>
            <a:spLocks noGrp="1"/>
          </p:cNvSpPr>
          <p:nvPr>
            <p:ph type="title"/>
          </p:nvPr>
        </p:nvSpPr>
        <p:spPr/>
        <p:txBody>
          <a:bodyPr/>
          <a:lstStyle/>
          <a:p>
            <a:r>
              <a:rPr lang="en-US" b="1" dirty="0"/>
              <a:t>Site set up</a:t>
            </a:r>
            <a:endParaRPr lang="en-NZ" b="1" dirty="0"/>
          </a:p>
        </p:txBody>
      </p:sp>
      <p:sp>
        <p:nvSpPr>
          <p:cNvPr id="3" name="Content Placeholder 2">
            <a:extLst>
              <a:ext uri="{FF2B5EF4-FFF2-40B4-BE49-F238E27FC236}">
                <a16:creationId xmlns:a16="http://schemas.microsoft.com/office/drawing/2014/main" id="{0C78CC3B-BD9E-4E5A-8C31-0B9AC183272A}"/>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564742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C2F2-DAF9-4E58-8717-1856E1896FC8}"/>
              </a:ext>
            </a:extLst>
          </p:cNvPr>
          <p:cNvSpPr>
            <a:spLocks noGrp="1"/>
          </p:cNvSpPr>
          <p:nvPr>
            <p:ph type="title"/>
          </p:nvPr>
        </p:nvSpPr>
        <p:spPr/>
        <p:txBody>
          <a:bodyPr/>
          <a:lstStyle/>
          <a:p>
            <a:r>
              <a:rPr lang="en-US" b="1" dirty="0"/>
              <a:t>Trialing inputs</a:t>
            </a:r>
            <a:endParaRPr lang="en-NZ" b="1" dirty="0"/>
          </a:p>
        </p:txBody>
      </p:sp>
      <p:sp>
        <p:nvSpPr>
          <p:cNvPr id="3" name="Content Placeholder 2">
            <a:extLst>
              <a:ext uri="{FF2B5EF4-FFF2-40B4-BE49-F238E27FC236}">
                <a16:creationId xmlns:a16="http://schemas.microsoft.com/office/drawing/2014/main" id="{1E4A30C7-F62B-4E68-B4EE-D00741CA74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741938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FC0739-1B4C-41A2-9E5C-4F460F64615D}"/>
              </a:ext>
            </a:extLst>
          </p:cNvPr>
          <p:cNvSpPr>
            <a:spLocks noGrp="1"/>
          </p:cNvSpPr>
          <p:nvPr>
            <p:ph type="title"/>
          </p:nvPr>
        </p:nvSpPr>
        <p:spPr>
          <a:xfrm>
            <a:off x="964788" y="804333"/>
            <a:ext cx="3391900" cy="5249334"/>
          </a:xfrm>
        </p:spPr>
        <p:txBody>
          <a:bodyPr>
            <a:normAutofit/>
          </a:bodyPr>
          <a:lstStyle/>
          <a:p>
            <a:pPr algn="r"/>
            <a:r>
              <a:rPr lang="en-US" sz="4600" b="1">
                <a:solidFill>
                  <a:srgbClr val="FFFFFF"/>
                </a:solidFill>
              </a:rPr>
              <a:t>Step 1 : Define your relevant implications</a:t>
            </a:r>
            <a:endParaRPr lang="en-NZ" sz="4600" b="1">
              <a:solidFill>
                <a:srgbClr val="FFFFFF"/>
              </a:solidFill>
            </a:endParaRPr>
          </a:p>
        </p:txBody>
      </p:sp>
      <p:sp>
        <p:nvSpPr>
          <p:cNvPr id="3" name="Content Placeholder 2">
            <a:extLst>
              <a:ext uri="{FF2B5EF4-FFF2-40B4-BE49-F238E27FC236}">
                <a16:creationId xmlns:a16="http://schemas.microsoft.com/office/drawing/2014/main" id="{AB4F1B8E-5A02-4D36-9853-855200D60C1F}"/>
              </a:ext>
            </a:extLst>
          </p:cNvPr>
          <p:cNvSpPr>
            <a:spLocks noGrp="1"/>
          </p:cNvSpPr>
          <p:nvPr>
            <p:ph idx="1"/>
          </p:nvPr>
        </p:nvSpPr>
        <p:spPr>
          <a:xfrm>
            <a:off x="4951048" y="804333"/>
            <a:ext cx="6306003" cy="5249334"/>
          </a:xfrm>
        </p:spPr>
        <p:txBody>
          <a:bodyPr anchor="ctr">
            <a:normAutofit fontScale="92500" lnSpcReduction="20000"/>
          </a:bodyPr>
          <a:lstStyle/>
          <a:p>
            <a:pPr>
              <a:lnSpc>
                <a:spcPct val="120000"/>
              </a:lnSpc>
            </a:pPr>
            <a:r>
              <a:rPr lang="en-US" sz="1000" dirty="0"/>
              <a:t>What are 3 relevant implications you will be focusing on?</a:t>
            </a:r>
            <a:endParaRPr lang="en-NZ" sz="1000" dirty="0"/>
          </a:p>
          <a:p>
            <a:pPr marL="0" indent="0">
              <a:lnSpc>
                <a:spcPct val="120000"/>
              </a:lnSpc>
              <a:spcBef>
                <a:spcPts val="600"/>
              </a:spcBef>
              <a:buNone/>
            </a:pPr>
            <a:r>
              <a:rPr lang="en-NZ" sz="1400" b="1" dirty="0"/>
              <a:t>accessibility</a:t>
            </a:r>
            <a:r>
              <a:rPr lang="en-NZ" sz="1000" b="1" dirty="0"/>
              <a:t> </a:t>
            </a:r>
            <a:endParaRPr lang="en-NZ" sz="1000" dirty="0"/>
          </a:p>
          <a:p>
            <a:pPr>
              <a:lnSpc>
                <a:spcPct val="120000"/>
              </a:lnSpc>
              <a:spcBef>
                <a:spcPts val="600"/>
              </a:spcBef>
              <a:buFontTx/>
              <a:buChar char="-"/>
            </a:pPr>
            <a:r>
              <a:rPr lang="en-NZ" sz="1000" dirty="0">
                <a:latin typeface="Abadi" panose="020B0604020202020204" pitchFamily="34" charset="0"/>
              </a:rPr>
              <a:t>Have clear contrast of font </a:t>
            </a:r>
            <a:r>
              <a:rPr lang="en-NZ" sz="1000" dirty="0" err="1">
                <a:latin typeface="Abadi" panose="020B0604020202020204" pitchFamily="34" charset="0"/>
              </a:rPr>
              <a:t>e.g</a:t>
            </a:r>
            <a:r>
              <a:rPr lang="en-NZ" sz="1000" dirty="0">
                <a:latin typeface="Abadi" panose="020B0604020202020204" pitchFamily="34" charset="0"/>
              </a:rPr>
              <a:t> white background with black font to improve readability </a:t>
            </a:r>
          </a:p>
          <a:p>
            <a:pPr>
              <a:lnSpc>
                <a:spcPct val="120000"/>
              </a:lnSpc>
              <a:spcBef>
                <a:spcPts val="600"/>
              </a:spcBef>
              <a:buFontTx/>
              <a:buChar char="-"/>
            </a:pPr>
            <a:r>
              <a:rPr lang="en-GB" sz="1000" dirty="0">
                <a:latin typeface="Abadi" panose="020B0604020202020204" pitchFamily="34" charset="0"/>
              </a:rPr>
              <a:t>Make sure your page can scale across multiple devices </a:t>
            </a:r>
            <a:r>
              <a:rPr lang="en-GB" sz="1000" dirty="0" err="1">
                <a:latin typeface="Abadi" panose="020B0604020202020204" pitchFamily="34" charset="0"/>
              </a:rPr>
              <a:t>e.g</a:t>
            </a:r>
            <a:r>
              <a:rPr lang="en-GB" sz="1000" dirty="0">
                <a:latin typeface="Abadi" panose="020B0604020202020204" pitchFamily="34" charset="0"/>
              </a:rPr>
              <a:t> tablet, PC and phone using media queries</a:t>
            </a:r>
          </a:p>
          <a:p>
            <a:pPr>
              <a:lnSpc>
                <a:spcPct val="120000"/>
              </a:lnSpc>
              <a:spcBef>
                <a:spcPts val="600"/>
              </a:spcBef>
              <a:buFontTx/>
              <a:buChar char="-"/>
            </a:pPr>
            <a:r>
              <a:rPr lang="en-GB" sz="1000" dirty="0">
                <a:latin typeface="Abadi" panose="020B0604020202020204" pitchFamily="34" charset="0"/>
              </a:rPr>
              <a:t>Use alt tags on images for blind people</a:t>
            </a:r>
          </a:p>
          <a:p>
            <a:pPr>
              <a:lnSpc>
                <a:spcPct val="120000"/>
              </a:lnSpc>
              <a:spcBef>
                <a:spcPts val="600"/>
              </a:spcBef>
              <a:buFontTx/>
              <a:buChar char="-"/>
            </a:pPr>
            <a:r>
              <a:rPr lang="en-GB" sz="1000" dirty="0">
                <a:latin typeface="Abadi" panose="020B0604020202020204" pitchFamily="34" charset="0"/>
              </a:rPr>
              <a:t>Images are large enough to properly see</a:t>
            </a:r>
          </a:p>
          <a:p>
            <a:pPr marL="0" indent="0">
              <a:lnSpc>
                <a:spcPct val="120000"/>
              </a:lnSpc>
              <a:spcBef>
                <a:spcPts val="600"/>
              </a:spcBef>
              <a:buNone/>
            </a:pPr>
            <a:r>
              <a:rPr lang="en-NZ" sz="1400" b="1" dirty="0"/>
              <a:t>Usability</a:t>
            </a:r>
          </a:p>
          <a:p>
            <a:pPr lvl="0">
              <a:lnSpc>
                <a:spcPct val="120000"/>
              </a:lnSpc>
              <a:spcBef>
                <a:spcPts val="600"/>
              </a:spcBef>
              <a:buFontTx/>
              <a:buChar char="-"/>
            </a:pPr>
            <a:r>
              <a:rPr lang="en-NZ" sz="1000" dirty="0">
                <a:latin typeface="Abadi" panose="020B0604020202020204" pitchFamily="34" charset="0"/>
              </a:rPr>
              <a:t>When designing your layout keep in mind the 10 Usability Heuristics, your design should adhere to consistency and standards</a:t>
            </a:r>
          </a:p>
          <a:p>
            <a:pPr lvl="0">
              <a:lnSpc>
                <a:spcPct val="120000"/>
              </a:lnSpc>
              <a:spcBef>
                <a:spcPts val="600"/>
              </a:spcBef>
              <a:buFontTx/>
              <a:buChar char="-"/>
            </a:pPr>
            <a:r>
              <a:rPr lang="en-NZ" sz="1000" dirty="0">
                <a:latin typeface="Abadi" panose="020B0604020202020204" pitchFamily="34" charset="0"/>
              </a:rPr>
              <a:t>Keep your fonts/colours large, uncluttered and simple</a:t>
            </a:r>
          </a:p>
          <a:p>
            <a:pPr>
              <a:lnSpc>
                <a:spcPct val="120000"/>
              </a:lnSpc>
              <a:spcBef>
                <a:spcPts val="600"/>
              </a:spcBef>
              <a:buFontTx/>
              <a:buChar char="-"/>
            </a:pPr>
            <a:r>
              <a:rPr lang="en-GB" sz="1000" dirty="0">
                <a:latin typeface="Abadi" panose="020B0604020202020204" pitchFamily="34" charset="0"/>
              </a:rPr>
              <a:t>Buttons should be obvious and on hover show cursor to indicate that it can be clicked</a:t>
            </a:r>
          </a:p>
          <a:p>
            <a:pPr>
              <a:lnSpc>
                <a:spcPct val="120000"/>
              </a:lnSpc>
              <a:spcBef>
                <a:spcPts val="600"/>
              </a:spcBef>
              <a:buFontTx/>
              <a:buChar char="-"/>
            </a:pPr>
            <a:r>
              <a:rPr lang="en-GB" sz="1000" dirty="0">
                <a:latin typeface="Abadi" panose="020B0604020202020204" pitchFamily="34" charset="0"/>
              </a:rPr>
              <a:t>Error messages are relevant and easy to understand and recover from</a:t>
            </a:r>
          </a:p>
          <a:p>
            <a:pPr marL="0" indent="0">
              <a:lnSpc>
                <a:spcPct val="120000"/>
              </a:lnSpc>
              <a:spcBef>
                <a:spcPts val="600"/>
              </a:spcBef>
              <a:buNone/>
            </a:pPr>
            <a:br>
              <a:rPr lang="en-NZ" sz="1000" b="1" dirty="0"/>
            </a:br>
            <a:r>
              <a:rPr lang="en-NZ" sz="1400" b="1" dirty="0"/>
              <a:t>Future-proofing and sustainability</a:t>
            </a:r>
          </a:p>
          <a:p>
            <a:pPr>
              <a:lnSpc>
                <a:spcPct val="120000"/>
              </a:lnSpc>
              <a:spcBef>
                <a:spcPts val="600"/>
              </a:spcBef>
              <a:buFontTx/>
              <a:buChar char="-"/>
            </a:pPr>
            <a:r>
              <a:rPr lang="en-NZ" sz="1000" dirty="0">
                <a:latin typeface="Abadi" panose="020B0604020202020204" pitchFamily="34" charset="0"/>
              </a:rPr>
              <a:t>Code comments to help future coders understand your code</a:t>
            </a:r>
          </a:p>
          <a:p>
            <a:pPr>
              <a:lnSpc>
                <a:spcPct val="120000"/>
              </a:lnSpc>
              <a:spcBef>
                <a:spcPts val="600"/>
              </a:spcBef>
              <a:buFontTx/>
              <a:buChar char="-"/>
            </a:pPr>
            <a:r>
              <a:rPr lang="en-NZ" sz="1000" dirty="0">
                <a:latin typeface="Abadi" panose="020B0604020202020204" pitchFamily="34" charset="0"/>
              </a:rPr>
              <a:t>Avoid hardcoding JavaScript variable so that content can be updated without breaking the code</a:t>
            </a:r>
          </a:p>
          <a:p>
            <a:pPr>
              <a:lnSpc>
                <a:spcPct val="120000"/>
              </a:lnSpc>
              <a:spcBef>
                <a:spcPts val="600"/>
              </a:spcBef>
              <a:buFontTx/>
              <a:buChar char="-"/>
            </a:pPr>
            <a:r>
              <a:rPr lang="en-NZ" sz="1000" dirty="0">
                <a:latin typeface="Abadi" panose="020B0604020202020204" pitchFamily="34" charset="0"/>
              </a:rPr>
              <a:t>Use DIV tag rather than HTML5 tags to ensure a consistent and accurate design</a:t>
            </a:r>
          </a:p>
          <a:p>
            <a:pPr>
              <a:lnSpc>
                <a:spcPct val="120000"/>
              </a:lnSpc>
              <a:spcBef>
                <a:spcPts val="600"/>
              </a:spcBef>
              <a:buFontTx/>
              <a:buChar char="-"/>
            </a:pPr>
            <a:r>
              <a:rPr lang="en-NZ" sz="1000" dirty="0">
                <a:latin typeface="Abadi" panose="020B0604020202020204" pitchFamily="34" charset="0"/>
              </a:rPr>
              <a:t>CSS3 is the most up to date style sheet</a:t>
            </a:r>
          </a:p>
          <a:p>
            <a:pPr>
              <a:lnSpc>
                <a:spcPct val="120000"/>
              </a:lnSpc>
              <a:spcBef>
                <a:spcPts val="600"/>
              </a:spcBef>
              <a:buFontTx/>
              <a:buChar char="-"/>
            </a:pPr>
            <a:r>
              <a:rPr lang="en-NZ" sz="1000" dirty="0">
                <a:latin typeface="Abadi" panose="020B0604020202020204" pitchFamily="34" charset="0"/>
              </a:rPr>
              <a:t>Avoid using plug ins</a:t>
            </a:r>
          </a:p>
          <a:p>
            <a:pPr>
              <a:lnSpc>
                <a:spcPct val="120000"/>
              </a:lnSpc>
              <a:spcBef>
                <a:spcPts val="600"/>
              </a:spcBef>
              <a:buFontTx/>
              <a:buChar char="-"/>
            </a:pPr>
            <a:r>
              <a:rPr lang="en-NZ" sz="1000" dirty="0">
                <a:latin typeface="Abadi" panose="020B0604020202020204" pitchFamily="34" charset="0"/>
              </a:rPr>
              <a:t>In the footer, note the year the site was created and by whom so users know it is up to date and can contact you. </a:t>
            </a:r>
          </a:p>
          <a:p>
            <a:pPr>
              <a:lnSpc>
                <a:spcPct val="120000"/>
              </a:lnSpc>
              <a:spcBef>
                <a:spcPts val="600"/>
              </a:spcBef>
              <a:buFontTx/>
              <a:buChar char="-"/>
            </a:pPr>
            <a:r>
              <a:rPr lang="en-NZ" sz="1000" dirty="0">
                <a:latin typeface="Abadi" panose="020B0604020202020204" pitchFamily="34" charset="0"/>
              </a:rPr>
              <a:t>Keep updating content to ensure that your information is correct</a:t>
            </a:r>
          </a:p>
        </p:txBody>
      </p:sp>
    </p:spTree>
    <p:extLst>
      <p:ext uri="{BB962C8B-B14F-4D97-AF65-F5344CB8AC3E}">
        <p14:creationId xmlns:p14="http://schemas.microsoft.com/office/powerpoint/2010/main" val="27558202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AAF0252-04A0-4426-9AD8-19424295094E}"/>
              </a:ext>
            </a:extLst>
          </p:cNvPr>
          <p:cNvSpPr>
            <a:spLocks noGrp="1"/>
          </p:cNvSpPr>
          <p:nvPr>
            <p:ph idx="1"/>
          </p:nvPr>
        </p:nvSpPr>
        <p:spPr>
          <a:xfrm>
            <a:off x="1024128" y="527901"/>
            <a:ext cx="9720073" cy="5781459"/>
          </a:xfrm>
        </p:spPr>
        <p:txBody>
          <a:bodyPr>
            <a:normAutofit/>
          </a:bodyPr>
          <a:lstStyle/>
          <a:p>
            <a:pPr algn="ctr"/>
            <a:r>
              <a:rPr lang="en-NZ" sz="5400" dirty="0"/>
              <a:t>Every LESSON – TAKE A SCREENSHOT OF YOU USING YOUR TRELLO BOARD – ADDING NOTES TO YOUR CARDS ETC AND A SCREENSHOT OF YOUR CODE AND GUI</a:t>
            </a:r>
          </a:p>
        </p:txBody>
      </p:sp>
    </p:spTree>
    <p:extLst>
      <p:ext uri="{BB962C8B-B14F-4D97-AF65-F5344CB8AC3E}">
        <p14:creationId xmlns:p14="http://schemas.microsoft.com/office/powerpoint/2010/main" val="3902136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C2F2-DAF9-4E58-8717-1856E1896FC8}"/>
              </a:ext>
            </a:extLst>
          </p:cNvPr>
          <p:cNvSpPr>
            <a:spLocks noGrp="1"/>
          </p:cNvSpPr>
          <p:nvPr>
            <p:ph type="title"/>
          </p:nvPr>
        </p:nvSpPr>
        <p:spPr/>
        <p:txBody>
          <a:bodyPr/>
          <a:lstStyle/>
          <a:p>
            <a:r>
              <a:rPr lang="en-US" b="1" dirty="0"/>
              <a:t>Trialing inputs</a:t>
            </a:r>
            <a:endParaRPr lang="en-NZ" b="1" dirty="0"/>
          </a:p>
        </p:txBody>
      </p:sp>
      <p:sp>
        <p:nvSpPr>
          <p:cNvPr id="3" name="Content Placeholder 2">
            <a:extLst>
              <a:ext uri="{FF2B5EF4-FFF2-40B4-BE49-F238E27FC236}">
                <a16:creationId xmlns:a16="http://schemas.microsoft.com/office/drawing/2014/main" id="{1E4A30C7-F62B-4E68-B4EE-D00741CA74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879569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ADFB-7893-48C3-AC6F-AE093DCDE390}"/>
              </a:ext>
            </a:extLst>
          </p:cNvPr>
          <p:cNvSpPr>
            <a:spLocks noGrp="1"/>
          </p:cNvSpPr>
          <p:nvPr>
            <p:ph type="title"/>
          </p:nvPr>
        </p:nvSpPr>
        <p:spPr/>
        <p:txBody>
          <a:bodyPr/>
          <a:lstStyle/>
          <a:p>
            <a:r>
              <a:rPr lang="en-NZ" b="1" dirty="0"/>
              <a:t>FEEBACK ON THE FUNCTIONALITY</a:t>
            </a:r>
          </a:p>
        </p:txBody>
      </p:sp>
      <p:sp>
        <p:nvSpPr>
          <p:cNvPr id="3" name="Content Placeholder 2">
            <a:extLst>
              <a:ext uri="{FF2B5EF4-FFF2-40B4-BE49-F238E27FC236}">
                <a16:creationId xmlns:a16="http://schemas.microsoft.com/office/drawing/2014/main" id="{DB99433D-296F-4966-A302-3480B291D6C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460412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ADFB-7893-48C3-AC6F-AE093DCDE390}"/>
              </a:ext>
            </a:extLst>
          </p:cNvPr>
          <p:cNvSpPr>
            <a:spLocks noGrp="1"/>
          </p:cNvSpPr>
          <p:nvPr>
            <p:ph type="title"/>
          </p:nvPr>
        </p:nvSpPr>
        <p:spPr/>
        <p:txBody>
          <a:bodyPr/>
          <a:lstStyle/>
          <a:p>
            <a:r>
              <a:rPr lang="en-NZ" b="1" dirty="0"/>
              <a:t>FEEBACK ON THE ASETHETHICS</a:t>
            </a:r>
          </a:p>
        </p:txBody>
      </p:sp>
      <p:sp>
        <p:nvSpPr>
          <p:cNvPr id="3" name="Content Placeholder 2">
            <a:extLst>
              <a:ext uri="{FF2B5EF4-FFF2-40B4-BE49-F238E27FC236}">
                <a16:creationId xmlns:a16="http://schemas.microsoft.com/office/drawing/2014/main" id="{DB99433D-296F-4966-A302-3480B291D6C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268841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ADFB-7893-48C3-AC6F-AE093DCDE390}"/>
              </a:ext>
            </a:extLst>
          </p:cNvPr>
          <p:cNvSpPr>
            <a:spLocks noGrp="1"/>
          </p:cNvSpPr>
          <p:nvPr>
            <p:ph type="title"/>
          </p:nvPr>
        </p:nvSpPr>
        <p:spPr/>
        <p:txBody>
          <a:bodyPr/>
          <a:lstStyle/>
          <a:p>
            <a:r>
              <a:rPr lang="en-NZ" b="1" dirty="0"/>
              <a:t>FEEBACK ON THE USABILILTY</a:t>
            </a:r>
          </a:p>
        </p:txBody>
      </p:sp>
      <p:sp>
        <p:nvSpPr>
          <p:cNvPr id="3" name="Content Placeholder 2">
            <a:extLst>
              <a:ext uri="{FF2B5EF4-FFF2-40B4-BE49-F238E27FC236}">
                <a16:creationId xmlns:a16="http://schemas.microsoft.com/office/drawing/2014/main" id="{DB99433D-296F-4966-A302-3480B291D6C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995186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0459-C00A-4745-B1CD-6007E39B64E7}"/>
              </a:ext>
            </a:extLst>
          </p:cNvPr>
          <p:cNvSpPr>
            <a:spLocks noGrp="1"/>
          </p:cNvSpPr>
          <p:nvPr>
            <p:ph type="title"/>
          </p:nvPr>
        </p:nvSpPr>
        <p:spPr/>
        <p:txBody>
          <a:bodyPr/>
          <a:lstStyle/>
          <a:p>
            <a:r>
              <a:rPr lang="en-US" b="1" dirty="0"/>
              <a:t>Trialing layouts</a:t>
            </a:r>
            <a:endParaRPr lang="en-NZ" b="1" dirty="0"/>
          </a:p>
        </p:txBody>
      </p:sp>
      <p:sp>
        <p:nvSpPr>
          <p:cNvPr id="3" name="Content Placeholder 2">
            <a:extLst>
              <a:ext uri="{FF2B5EF4-FFF2-40B4-BE49-F238E27FC236}">
                <a16:creationId xmlns:a16="http://schemas.microsoft.com/office/drawing/2014/main" id="{C7CC2051-177E-46D7-8CBF-34F2366CDF97}"/>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0223364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BFC3-750B-487E-8148-7D9FDF163140}"/>
              </a:ext>
            </a:extLst>
          </p:cNvPr>
          <p:cNvSpPr>
            <a:spLocks noGrp="1"/>
          </p:cNvSpPr>
          <p:nvPr>
            <p:ph type="title"/>
          </p:nvPr>
        </p:nvSpPr>
        <p:spPr/>
        <p:txBody>
          <a:bodyPr/>
          <a:lstStyle/>
          <a:p>
            <a:r>
              <a:rPr lang="en-US" b="1" dirty="0"/>
              <a:t>Trialing outputs / error messages</a:t>
            </a:r>
            <a:endParaRPr lang="en-NZ" b="1" dirty="0"/>
          </a:p>
        </p:txBody>
      </p:sp>
      <p:sp>
        <p:nvSpPr>
          <p:cNvPr id="3" name="Content Placeholder 2">
            <a:extLst>
              <a:ext uri="{FF2B5EF4-FFF2-40B4-BE49-F238E27FC236}">
                <a16:creationId xmlns:a16="http://schemas.microsoft.com/office/drawing/2014/main" id="{937FFD12-FC9C-44F3-826F-E00F7243EB72}"/>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6794876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BFC3-750B-487E-8148-7D9FDF163140}"/>
              </a:ext>
            </a:extLst>
          </p:cNvPr>
          <p:cNvSpPr>
            <a:spLocks noGrp="1"/>
          </p:cNvSpPr>
          <p:nvPr>
            <p:ph type="title"/>
          </p:nvPr>
        </p:nvSpPr>
        <p:spPr/>
        <p:txBody>
          <a:bodyPr/>
          <a:lstStyle/>
          <a:p>
            <a:r>
              <a:rPr lang="en-US" b="1" dirty="0"/>
              <a:t>Trialing outputs / error messages</a:t>
            </a:r>
            <a:endParaRPr lang="en-NZ" b="1" dirty="0"/>
          </a:p>
        </p:txBody>
      </p:sp>
      <p:sp>
        <p:nvSpPr>
          <p:cNvPr id="3" name="Content Placeholder 2">
            <a:extLst>
              <a:ext uri="{FF2B5EF4-FFF2-40B4-BE49-F238E27FC236}">
                <a16:creationId xmlns:a16="http://schemas.microsoft.com/office/drawing/2014/main" id="{937FFD12-FC9C-44F3-826F-E00F7243EB72}"/>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768768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FFFCE-1D82-48CA-B0C9-D4B4FDAE1E33}"/>
              </a:ext>
            </a:extLst>
          </p:cNvPr>
          <p:cNvSpPr>
            <a:spLocks noGrp="1"/>
          </p:cNvSpPr>
          <p:nvPr>
            <p:ph type="title"/>
          </p:nvPr>
        </p:nvSpPr>
        <p:spPr/>
        <p:txBody>
          <a:bodyPr/>
          <a:lstStyle/>
          <a:p>
            <a:r>
              <a:rPr lang="en-US" b="1" dirty="0"/>
              <a:t>Improving the functionality</a:t>
            </a:r>
            <a:endParaRPr lang="en-NZ" b="1" dirty="0"/>
          </a:p>
        </p:txBody>
      </p:sp>
      <p:sp>
        <p:nvSpPr>
          <p:cNvPr id="3" name="Content Placeholder 2">
            <a:extLst>
              <a:ext uri="{FF2B5EF4-FFF2-40B4-BE49-F238E27FC236}">
                <a16:creationId xmlns:a16="http://schemas.microsoft.com/office/drawing/2014/main" id="{45D5334D-728B-42F0-A441-87FB464D4E2F}"/>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541640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9BFC3-750B-487E-8148-7D9FDF163140}"/>
              </a:ext>
            </a:extLst>
          </p:cNvPr>
          <p:cNvSpPr>
            <a:spLocks noGrp="1"/>
          </p:cNvSpPr>
          <p:nvPr>
            <p:ph type="title"/>
          </p:nvPr>
        </p:nvSpPr>
        <p:spPr/>
        <p:txBody>
          <a:bodyPr/>
          <a:lstStyle/>
          <a:p>
            <a:r>
              <a:rPr lang="en-US" b="1" dirty="0"/>
              <a:t>Trialing outputs / error messages</a:t>
            </a:r>
            <a:endParaRPr lang="en-NZ" b="1" dirty="0"/>
          </a:p>
        </p:txBody>
      </p:sp>
      <p:sp>
        <p:nvSpPr>
          <p:cNvPr id="3" name="Content Placeholder 2">
            <a:extLst>
              <a:ext uri="{FF2B5EF4-FFF2-40B4-BE49-F238E27FC236}">
                <a16:creationId xmlns:a16="http://schemas.microsoft.com/office/drawing/2014/main" id="{937FFD12-FC9C-44F3-826F-E00F7243EB72}"/>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060974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C0739-1B4C-41A2-9E5C-4F460F64615D}"/>
              </a:ext>
            </a:extLst>
          </p:cNvPr>
          <p:cNvSpPr>
            <a:spLocks noGrp="1"/>
          </p:cNvSpPr>
          <p:nvPr>
            <p:ph type="title"/>
          </p:nvPr>
        </p:nvSpPr>
        <p:spPr/>
        <p:txBody>
          <a:bodyPr/>
          <a:lstStyle/>
          <a:p>
            <a:r>
              <a:rPr lang="en-US" b="1" dirty="0"/>
              <a:t>Step 1 : Define your audience</a:t>
            </a:r>
            <a:endParaRPr lang="en-NZ" b="1" dirty="0"/>
          </a:p>
        </p:txBody>
      </p:sp>
      <p:sp>
        <p:nvSpPr>
          <p:cNvPr id="3" name="Content Placeholder 2">
            <a:extLst>
              <a:ext uri="{FF2B5EF4-FFF2-40B4-BE49-F238E27FC236}">
                <a16:creationId xmlns:a16="http://schemas.microsoft.com/office/drawing/2014/main" id="{AB4F1B8E-5A02-4D36-9853-855200D60C1F}"/>
              </a:ext>
            </a:extLst>
          </p:cNvPr>
          <p:cNvSpPr>
            <a:spLocks noGrp="1"/>
          </p:cNvSpPr>
          <p:nvPr>
            <p:ph idx="1"/>
          </p:nvPr>
        </p:nvSpPr>
        <p:spPr/>
        <p:txBody>
          <a:bodyPr/>
          <a:lstStyle/>
          <a:p>
            <a:r>
              <a:rPr lang="en-US" dirty="0"/>
              <a:t>Who is your target audience?</a:t>
            </a:r>
          </a:p>
          <a:p>
            <a:r>
              <a:rPr lang="en-US" sz="1800" dirty="0"/>
              <a:t>People looking to rent cars. Mainly tourists and is therefore also some foreigners </a:t>
            </a:r>
          </a:p>
          <a:p>
            <a:r>
              <a:rPr lang="en-US" sz="1800" dirty="0"/>
              <a:t>These foreigners are mainly from Australia, china or the USA </a:t>
            </a:r>
            <a:r>
              <a:rPr lang="en-NZ" sz="1800" dirty="0">
                <a:hlinkClick r:id="rId2"/>
              </a:rPr>
              <a:t>https://www.wikiwand.com/en/Tourism_in_New_Zealand</a:t>
            </a:r>
            <a:endParaRPr lang="en-US" dirty="0"/>
          </a:p>
          <a:p>
            <a:r>
              <a:rPr lang="en-US" dirty="0"/>
              <a:t>How are they most likely going to be viewing your GUI?</a:t>
            </a:r>
          </a:p>
          <a:p>
            <a:r>
              <a:rPr lang="en-US" sz="1800" dirty="0"/>
              <a:t>As they could be both booking from home before traveling or booking while on the go my site will be combatable with both desktop and mobile/tablet.</a:t>
            </a:r>
          </a:p>
        </p:txBody>
      </p:sp>
    </p:spTree>
    <p:extLst>
      <p:ext uri="{BB962C8B-B14F-4D97-AF65-F5344CB8AC3E}">
        <p14:creationId xmlns:p14="http://schemas.microsoft.com/office/powerpoint/2010/main" val="2271057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723455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025270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679496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198200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expected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746613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boundary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2678992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boundary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579857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573F2-C3DD-4CAB-8657-9AC7B2AD0632}"/>
              </a:ext>
            </a:extLst>
          </p:cNvPr>
          <p:cNvSpPr>
            <a:spLocks noGrp="1"/>
          </p:cNvSpPr>
          <p:nvPr>
            <p:ph type="title"/>
          </p:nvPr>
        </p:nvSpPr>
        <p:spPr/>
        <p:txBody>
          <a:bodyPr/>
          <a:lstStyle/>
          <a:p>
            <a:r>
              <a:rPr lang="en-US" b="1" dirty="0"/>
              <a:t>Debugging : works on invalid data</a:t>
            </a:r>
            <a:endParaRPr lang="en-NZ" b="1" dirty="0"/>
          </a:p>
        </p:txBody>
      </p:sp>
      <p:sp>
        <p:nvSpPr>
          <p:cNvPr id="3" name="Content Placeholder 2">
            <a:extLst>
              <a:ext uri="{FF2B5EF4-FFF2-40B4-BE49-F238E27FC236}">
                <a16:creationId xmlns:a16="http://schemas.microsoft.com/office/drawing/2014/main" id="{1D079C53-B575-42ED-892F-251D73AA0281}"/>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61455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18308-6878-4916-9593-D56087E6EA15}"/>
              </a:ext>
            </a:extLst>
          </p:cNvPr>
          <p:cNvSpPr>
            <a:spLocks noGrp="1"/>
          </p:cNvSpPr>
          <p:nvPr>
            <p:ph type="title"/>
          </p:nvPr>
        </p:nvSpPr>
        <p:spPr/>
        <p:txBody>
          <a:bodyPr/>
          <a:lstStyle/>
          <a:p>
            <a:r>
              <a:rPr lang="en-NZ" b="1" dirty="0"/>
              <a:t>FEEDBACK ON GUI</a:t>
            </a:r>
          </a:p>
        </p:txBody>
      </p:sp>
      <p:sp>
        <p:nvSpPr>
          <p:cNvPr id="3" name="Content Placeholder 2">
            <a:extLst>
              <a:ext uri="{FF2B5EF4-FFF2-40B4-BE49-F238E27FC236}">
                <a16:creationId xmlns:a16="http://schemas.microsoft.com/office/drawing/2014/main" id="{1FB4AB20-CA7B-42F1-B86B-68914C3B8275}"/>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24818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7F1-1CD7-4D54-88A2-4CC2242B187C}"/>
              </a:ext>
            </a:extLst>
          </p:cNvPr>
          <p:cNvSpPr>
            <a:spLocks noGrp="1"/>
          </p:cNvSpPr>
          <p:nvPr>
            <p:ph type="title"/>
          </p:nvPr>
        </p:nvSpPr>
        <p:spPr/>
        <p:txBody>
          <a:bodyPr/>
          <a:lstStyle/>
          <a:p>
            <a:r>
              <a:rPr lang="en-NZ" b="1" dirty="0"/>
              <a:t>REFINEMENTS</a:t>
            </a:r>
          </a:p>
        </p:txBody>
      </p:sp>
      <p:sp>
        <p:nvSpPr>
          <p:cNvPr id="3" name="Content Placeholder 2">
            <a:extLst>
              <a:ext uri="{FF2B5EF4-FFF2-40B4-BE49-F238E27FC236}">
                <a16:creationId xmlns:a16="http://schemas.microsoft.com/office/drawing/2014/main" id="{1D169783-1E63-4B44-AEA4-904772A96A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393201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21E6-EDAC-4EB7-AB18-6EC0F906F158}"/>
              </a:ext>
            </a:extLst>
          </p:cNvPr>
          <p:cNvSpPr>
            <a:spLocks noGrp="1"/>
          </p:cNvSpPr>
          <p:nvPr>
            <p:ph type="title"/>
          </p:nvPr>
        </p:nvSpPr>
        <p:spPr>
          <a:xfrm>
            <a:off x="1024128" y="585216"/>
            <a:ext cx="6066818" cy="1499616"/>
          </a:xfrm>
        </p:spPr>
        <p:txBody>
          <a:bodyPr>
            <a:normAutofit/>
          </a:bodyPr>
          <a:lstStyle/>
          <a:p>
            <a:r>
              <a:rPr lang="en-NZ"/>
              <a:t>Research: Hertz</a:t>
            </a:r>
          </a:p>
        </p:txBody>
      </p:sp>
      <p:sp>
        <p:nvSpPr>
          <p:cNvPr id="17" name="Content Placeholder 7">
            <a:extLst>
              <a:ext uri="{FF2B5EF4-FFF2-40B4-BE49-F238E27FC236}">
                <a16:creationId xmlns:a16="http://schemas.microsoft.com/office/drawing/2014/main" id="{4C044DCE-C196-4DF7-85EE-23F43949D50F}"/>
              </a:ext>
            </a:extLst>
          </p:cNvPr>
          <p:cNvSpPr>
            <a:spLocks noGrp="1"/>
          </p:cNvSpPr>
          <p:nvPr>
            <p:ph idx="1"/>
          </p:nvPr>
        </p:nvSpPr>
        <p:spPr>
          <a:xfrm>
            <a:off x="1024128" y="2286000"/>
            <a:ext cx="6066818" cy="4023360"/>
          </a:xfrm>
        </p:spPr>
        <p:txBody>
          <a:bodyPr>
            <a:normAutofit/>
          </a:bodyPr>
          <a:lstStyle/>
          <a:p>
            <a:r>
              <a:rPr lang="en-US" dirty="0"/>
              <a:t>As hertz is an international company it starts with selecting a location. This would not be required for Ricky's rides as it a single location in Dunedin</a:t>
            </a:r>
          </a:p>
          <a:p>
            <a:r>
              <a:rPr lang="en-US" dirty="0"/>
              <a:t>It then allows the user to select time and then car. Car info is displayed as a list.</a:t>
            </a:r>
          </a:p>
          <a:p>
            <a:r>
              <a:rPr lang="en-US" dirty="0"/>
              <a:t>It then offers extras with current booking summary along the side. </a:t>
            </a:r>
          </a:p>
          <a:p>
            <a:r>
              <a:rPr lang="en-US" dirty="0"/>
              <a:t>After extras it asks for personal details before confirming the booking</a:t>
            </a:r>
          </a:p>
        </p:txBody>
      </p:sp>
      <p:pic>
        <p:nvPicPr>
          <p:cNvPr id="4" name="Content Placeholder 3">
            <a:extLst>
              <a:ext uri="{FF2B5EF4-FFF2-40B4-BE49-F238E27FC236}">
                <a16:creationId xmlns:a16="http://schemas.microsoft.com/office/drawing/2014/main" id="{448E0855-FF0C-4ECA-B2A3-10ACB0AD45E9}"/>
              </a:ext>
            </a:extLst>
          </p:cNvPr>
          <p:cNvPicPr>
            <a:picLocks noChangeAspect="1"/>
          </p:cNvPicPr>
          <p:nvPr/>
        </p:nvPicPr>
        <p:blipFill rotWithShape="1">
          <a:blip r:embed="rId2"/>
          <a:srcRect r="6774"/>
          <a:stretch/>
        </p:blipFill>
        <p:spPr>
          <a:xfrm>
            <a:off x="7552267" y="940658"/>
            <a:ext cx="3999654" cy="2327475"/>
          </a:xfrm>
          <a:prstGeom prst="rect">
            <a:avLst/>
          </a:prstGeom>
        </p:spPr>
      </p:pic>
      <p:pic>
        <p:nvPicPr>
          <p:cNvPr id="5" name="Picture 4">
            <a:extLst>
              <a:ext uri="{FF2B5EF4-FFF2-40B4-BE49-F238E27FC236}">
                <a16:creationId xmlns:a16="http://schemas.microsoft.com/office/drawing/2014/main" id="{7506F651-9886-491A-ABFA-9474ED438698}"/>
              </a:ext>
            </a:extLst>
          </p:cNvPr>
          <p:cNvPicPr>
            <a:picLocks noChangeAspect="1"/>
          </p:cNvPicPr>
          <p:nvPr/>
        </p:nvPicPr>
        <p:blipFill>
          <a:blip r:embed="rId3"/>
          <a:stretch>
            <a:fillRect/>
          </a:stretch>
        </p:blipFill>
        <p:spPr>
          <a:xfrm>
            <a:off x="7552267" y="3589867"/>
            <a:ext cx="3999654" cy="2169811"/>
          </a:xfrm>
          <a:prstGeom prst="rect">
            <a:avLst/>
          </a:prstGeom>
        </p:spPr>
      </p:pic>
    </p:spTree>
    <p:extLst>
      <p:ext uri="{BB962C8B-B14F-4D97-AF65-F5344CB8AC3E}">
        <p14:creationId xmlns:p14="http://schemas.microsoft.com/office/powerpoint/2010/main" val="1715184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7F1-1CD7-4D54-88A2-4CC2242B187C}"/>
              </a:ext>
            </a:extLst>
          </p:cNvPr>
          <p:cNvSpPr>
            <a:spLocks noGrp="1"/>
          </p:cNvSpPr>
          <p:nvPr>
            <p:ph type="title"/>
          </p:nvPr>
        </p:nvSpPr>
        <p:spPr/>
        <p:txBody>
          <a:bodyPr/>
          <a:lstStyle/>
          <a:p>
            <a:r>
              <a:rPr lang="en-NZ" b="1" dirty="0"/>
              <a:t>REFINEMENTS</a:t>
            </a:r>
          </a:p>
        </p:txBody>
      </p:sp>
      <p:sp>
        <p:nvSpPr>
          <p:cNvPr id="3" name="Content Placeholder 2">
            <a:extLst>
              <a:ext uri="{FF2B5EF4-FFF2-40B4-BE49-F238E27FC236}">
                <a16:creationId xmlns:a16="http://schemas.microsoft.com/office/drawing/2014/main" id="{1D169783-1E63-4B44-AEA4-904772A96A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727255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E77F1-1CD7-4D54-88A2-4CC2242B187C}"/>
              </a:ext>
            </a:extLst>
          </p:cNvPr>
          <p:cNvSpPr>
            <a:spLocks noGrp="1"/>
          </p:cNvSpPr>
          <p:nvPr>
            <p:ph type="title"/>
          </p:nvPr>
        </p:nvSpPr>
        <p:spPr/>
        <p:txBody>
          <a:bodyPr/>
          <a:lstStyle/>
          <a:p>
            <a:r>
              <a:rPr lang="en-NZ" b="1" dirty="0"/>
              <a:t>REFINEMENTS</a:t>
            </a:r>
          </a:p>
        </p:txBody>
      </p:sp>
      <p:sp>
        <p:nvSpPr>
          <p:cNvPr id="3" name="Content Placeholder 2">
            <a:extLst>
              <a:ext uri="{FF2B5EF4-FFF2-40B4-BE49-F238E27FC236}">
                <a16:creationId xmlns:a16="http://schemas.microsoft.com/office/drawing/2014/main" id="{1D169783-1E63-4B44-AEA4-904772A96AB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627071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BD94-7A66-480F-9AD7-83E5B205475D}"/>
              </a:ext>
            </a:extLst>
          </p:cNvPr>
          <p:cNvSpPr>
            <a:spLocks noGrp="1"/>
          </p:cNvSpPr>
          <p:nvPr>
            <p:ph type="title"/>
          </p:nvPr>
        </p:nvSpPr>
        <p:spPr/>
        <p:txBody>
          <a:bodyPr/>
          <a:lstStyle/>
          <a:p>
            <a:r>
              <a:rPr lang="en-US" b="1" dirty="0"/>
              <a:t>Evidence of Code Validation (html)</a:t>
            </a:r>
            <a:endParaRPr lang="en-NZ" b="1" dirty="0"/>
          </a:p>
        </p:txBody>
      </p:sp>
      <p:sp>
        <p:nvSpPr>
          <p:cNvPr id="3" name="Content Placeholder 2">
            <a:extLst>
              <a:ext uri="{FF2B5EF4-FFF2-40B4-BE49-F238E27FC236}">
                <a16:creationId xmlns:a16="http://schemas.microsoft.com/office/drawing/2014/main" id="{C61B381D-EE2A-4707-8EE2-59E4FAD2B3BA}"/>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3920470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BD94-7A66-480F-9AD7-83E5B205475D}"/>
              </a:ext>
            </a:extLst>
          </p:cNvPr>
          <p:cNvSpPr>
            <a:spLocks noGrp="1"/>
          </p:cNvSpPr>
          <p:nvPr>
            <p:ph type="title"/>
          </p:nvPr>
        </p:nvSpPr>
        <p:spPr/>
        <p:txBody>
          <a:bodyPr/>
          <a:lstStyle/>
          <a:p>
            <a:r>
              <a:rPr lang="en-US" b="1" dirty="0"/>
              <a:t>Evidence of Code Validation (</a:t>
            </a:r>
            <a:r>
              <a:rPr lang="en-US" b="1" dirty="0" err="1"/>
              <a:t>css</a:t>
            </a:r>
            <a:r>
              <a:rPr lang="en-US" b="1" dirty="0"/>
              <a:t>)</a:t>
            </a:r>
            <a:endParaRPr lang="en-NZ" b="1" dirty="0"/>
          </a:p>
        </p:txBody>
      </p:sp>
      <p:sp>
        <p:nvSpPr>
          <p:cNvPr id="3" name="Content Placeholder 2">
            <a:extLst>
              <a:ext uri="{FF2B5EF4-FFF2-40B4-BE49-F238E27FC236}">
                <a16:creationId xmlns:a16="http://schemas.microsoft.com/office/drawing/2014/main" id="{C61B381D-EE2A-4707-8EE2-59E4FAD2B3BA}"/>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446057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0BD94-7A66-480F-9AD7-83E5B205475D}"/>
              </a:ext>
            </a:extLst>
          </p:cNvPr>
          <p:cNvSpPr>
            <a:spLocks noGrp="1"/>
          </p:cNvSpPr>
          <p:nvPr>
            <p:ph type="title"/>
          </p:nvPr>
        </p:nvSpPr>
        <p:spPr/>
        <p:txBody>
          <a:bodyPr/>
          <a:lstStyle/>
          <a:p>
            <a:r>
              <a:rPr lang="en-US" b="1" dirty="0"/>
              <a:t>Evidence of Code Validation (JS)</a:t>
            </a:r>
            <a:endParaRPr lang="en-NZ" b="1" dirty="0"/>
          </a:p>
        </p:txBody>
      </p:sp>
      <p:sp>
        <p:nvSpPr>
          <p:cNvPr id="3" name="Content Placeholder 2">
            <a:extLst>
              <a:ext uri="{FF2B5EF4-FFF2-40B4-BE49-F238E27FC236}">
                <a16:creationId xmlns:a16="http://schemas.microsoft.com/office/drawing/2014/main" id="{C61B381D-EE2A-4707-8EE2-59E4FAD2B3BA}"/>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6664758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4D23B-6901-4FE6-8AE3-3C4F67817B43}"/>
              </a:ext>
            </a:extLst>
          </p:cNvPr>
          <p:cNvSpPr>
            <a:spLocks noGrp="1"/>
          </p:cNvSpPr>
          <p:nvPr>
            <p:ph type="title"/>
          </p:nvPr>
        </p:nvSpPr>
        <p:spPr/>
        <p:txBody>
          <a:bodyPr/>
          <a:lstStyle/>
          <a:p>
            <a:r>
              <a:rPr lang="en-US" b="1" dirty="0"/>
              <a:t>Evidence of code comments (HTML/CSS/JS)</a:t>
            </a:r>
            <a:endParaRPr lang="en-NZ" b="1" dirty="0"/>
          </a:p>
        </p:txBody>
      </p:sp>
      <p:sp>
        <p:nvSpPr>
          <p:cNvPr id="3" name="Content Placeholder 2">
            <a:extLst>
              <a:ext uri="{FF2B5EF4-FFF2-40B4-BE49-F238E27FC236}">
                <a16:creationId xmlns:a16="http://schemas.microsoft.com/office/drawing/2014/main" id="{5EF198BC-F4F0-48C9-880F-A70850FD662D}"/>
              </a:ext>
            </a:extLst>
          </p:cNvPr>
          <p:cNvSpPr>
            <a:spLocks noGrp="1"/>
          </p:cNvSpPr>
          <p:nvPr>
            <p:ph idx="1"/>
          </p:nvPr>
        </p:nvSpPr>
        <p:spPr/>
        <p:txBody>
          <a:bodyPr/>
          <a:lstStyle/>
          <a:p>
            <a:endParaRPr lang="en-NZ"/>
          </a:p>
        </p:txBody>
      </p:sp>
    </p:spTree>
    <p:extLst>
      <p:ext uri="{BB962C8B-B14F-4D97-AF65-F5344CB8AC3E}">
        <p14:creationId xmlns:p14="http://schemas.microsoft.com/office/powerpoint/2010/main" val="14647912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9E4C68A-A4A9-48A4-9FF2-D2896B1EA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B9AEA5-52CB-49A6-AF8A-33502F291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C89F04-B4AA-4612-980C-CBD665453696}"/>
              </a:ext>
            </a:extLst>
          </p:cNvPr>
          <p:cNvSpPr>
            <a:spLocks noGrp="1"/>
          </p:cNvSpPr>
          <p:nvPr>
            <p:ph type="title"/>
          </p:nvPr>
        </p:nvSpPr>
        <p:spPr>
          <a:xfrm>
            <a:off x="964788" y="804333"/>
            <a:ext cx="3391900" cy="5249334"/>
          </a:xfrm>
        </p:spPr>
        <p:txBody>
          <a:bodyPr>
            <a:normAutofit/>
          </a:bodyPr>
          <a:lstStyle/>
          <a:p>
            <a:pPr algn="r"/>
            <a:r>
              <a:rPr lang="en-US" b="1" dirty="0">
                <a:solidFill>
                  <a:srgbClr val="FFFFFF"/>
                </a:solidFill>
              </a:rPr>
              <a:t>Persistent Storage (Firebase database)</a:t>
            </a:r>
            <a:br>
              <a:rPr lang="en-US" b="1" dirty="0">
                <a:solidFill>
                  <a:srgbClr val="FFFFFF"/>
                </a:solidFill>
              </a:rPr>
            </a:br>
            <a:r>
              <a:rPr lang="en-US" b="1" dirty="0">
                <a:solidFill>
                  <a:srgbClr val="FFFFFF"/>
                </a:solidFill>
              </a:rPr>
              <a:t>SETUP</a:t>
            </a:r>
            <a:endParaRPr lang="en-NZ" b="1" dirty="0">
              <a:solidFill>
                <a:srgbClr val="FFFFFF"/>
              </a:solidFill>
            </a:endParaRPr>
          </a:p>
        </p:txBody>
      </p:sp>
      <p:sp>
        <p:nvSpPr>
          <p:cNvPr id="3" name="Content Placeholder 2">
            <a:extLst>
              <a:ext uri="{FF2B5EF4-FFF2-40B4-BE49-F238E27FC236}">
                <a16:creationId xmlns:a16="http://schemas.microsoft.com/office/drawing/2014/main" id="{A58CD7B6-7A77-495D-93AD-591397BC6601}"/>
              </a:ext>
            </a:extLst>
          </p:cNvPr>
          <p:cNvSpPr>
            <a:spLocks noGrp="1"/>
          </p:cNvSpPr>
          <p:nvPr>
            <p:ph idx="1"/>
          </p:nvPr>
        </p:nvSpPr>
        <p:spPr>
          <a:xfrm>
            <a:off x="4951048" y="804333"/>
            <a:ext cx="6306003" cy="5249334"/>
          </a:xfrm>
        </p:spPr>
        <p:txBody>
          <a:bodyPr anchor="ctr">
            <a:normAutofit/>
          </a:bodyPr>
          <a:lstStyle/>
          <a:p>
            <a:endParaRPr lang="en-NZ"/>
          </a:p>
        </p:txBody>
      </p:sp>
    </p:spTree>
    <p:extLst>
      <p:ext uri="{BB962C8B-B14F-4D97-AF65-F5344CB8AC3E}">
        <p14:creationId xmlns:p14="http://schemas.microsoft.com/office/powerpoint/2010/main" val="39915713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9F04-B4AA-4612-980C-CBD665453696}"/>
              </a:ext>
            </a:extLst>
          </p:cNvPr>
          <p:cNvSpPr>
            <a:spLocks noGrp="1"/>
          </p:cNvSpPr>
          <p:nvPr>
            <p:ph type="title"/>
          </p:nvPr>
        </p:nvSpPr>
        <p:spPr>
          <a:xfrm>
            <a:off x="964788" y="804333"/>
            <a:ext cx="3391900" cy="5249334"/>
          </a:xfrm>
        </p:spPr>
        <p:txBody>
          <a:bodyPr>
            <a:normAutofit/>
          </a:bodyPr>
          <a:lstStyle/>
          <a:p>
            <a:pPr algn="r"/>
            <a:r>
              <a:rPr lang="en-US" b="1">
                <a:solidFill>
                  <a:srgbClr val="FFFFFF"/>
                </a:solidFill>
              </a:rPr>
              <a:t>Persistent Storage (Firebase database)</a:t>
            </a:r>
            <a:endParaRPr lang="en-NZ" b="1">
              <a:solidFill>
                <a:srgbClr val="FFFFFF"/>
              </a:solidFill>
            </a:endParaRPr>
          </a:p>
        </p:txBody>
      </p:sp>
      <p:sp>
        <p:nvSpPr>
          <p:cNvPr id="3" name="Content Placeholder 2">
            <a:extLst>
              <a:ext uri="{FF2B5EF4-FFF2-40B4-BE49-F238E27FC236}">
                <a16:creationId xmlns:a16="http://schemas.microsoft.com/office/drawing/2014/main" id="{A58CD7B6-7A77-495D-93AD-591397BC6601}"/>
              </a:ext>
            </a:extLst>
          </p:cNvPr>
          <p:cNvSpPr>
            <a:spLocks noGrp="1"/>
          </p:cNvSpPr>
          <p:nvPr>
            <p:ph idx="1"/>
          </p:nvPr>
        </p:nvSpPr>
        <p:spPr>
          <a:xfrm>
            <a:off x="4951048" y="804333"/>
            <a:ext cx="6306003" cy="5249334"/>
          </a:xfrm>
        </p:spPr>
        <p:txBody>
          <a:bodyPr anchor="ctr">
            <a:normAutofit/>
          </a:bodyPr>
          <a:lstStyle/>
          <a:p>
            <a:r>
              <a:rPr lang="en-NZ" b="1" dirty="0"/>
              <a:t>Firebase database </a:t>
            </a:r>
          </a:p>
        </p:txBody>
      </p:sp>
    </p:spTree>
    <p:extLst>
      <p:ext uri="{BB962C8B-B14F-4D97-AF65-F5344CB8AC3E}">
        <p14:creationId xmlns:p14="http://schemas.microsoft.com/office/powerpoint/2010/main" val="2930028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9F04-B4AA-4612-980C-CBD665453696}"/>
              </a:ext>
            </a:extLst>
          </p:cNvPr>
          <p:cNvSpPr>
            <a:spLocks noGrp="1"/>
          </p:cNvSpPr>
          <p:nvPr>
            <p:ph type="title"/>
          </p:nvPr>
        </p:nvSpPr>
        <p:spPr/>
        <p:txBody>
          <a:bodyPr>
            <a:normAutofit/>
          </a:bodyPr>
          <a:lstStyle/>
          <a:p>
            <a:pPr algn="r"/>
            <a:r>
              <a:rPr lang="en-US" b="1">
                <a:solidFill>
                  <a:srgbClr val="FFFFFF"/>
                </a:solidFill>
              </a:rPr>
              <a:t>Persistent Storage (Firebase database)</a:t>
            </a:r>
            <a:endParaRPr lang="en-NZ" b="1">
              <a:solidFill>
                <a:srgbClr val="FFFFFF"/>
              </a:solidFill>
            </a:endParaRPr>
          </a:p>
        </p:txBody>
      </p:sp>
      <p:sp>
        <p:nvSpPr>
          <p:cNvPr id="4" name="Content Placeholder 3">
            <a:extLst>
              <a:ext uri="{FF2B5EF4-FFF2-40B4-BE49-F238E27FC236}">
                <a16:creationId xmlns:a16="http://schemas.microsoft.com/office/drawing/2014/main" id="{7B63B081-672A-4A9A-8703-453FFACED1C9}"/>
              </a:ext>
            </a:extLst>
          </p:cNvPr>
          <p:cNvSpPr>
            <a:spLocks noGrp="1"/>
          </p:cNvSpPr>
          <p:nvPr>
            <p:ph idx="1"/>
          </p:nvPr>
        </p:nvSpPr>
        <p:spPr/>
        <p:txBody>
          <a:bodyPr/>
          <a:lstStyle/>
          <a:p>
            <a:r>
              <a:rPr lang="en-NZ" dirty="0"/>
              <a:t>Final video of testing evidence / split screened GUI </a:t>
            </a:r>
            <a:r>
              <a:rPr lang="en-NZ"/>
              <a:t>with Firebase</a:t>
            </a:r>
          </a:p>
        </p:txBody>
      </p:sp>
    </p:spTree>
    <p:extLst>
      <p:ext uri="{BB962C8B-B14F-4D97-AF65-F5344CB8AC3E}">
        <p14:creationId xmlns:p14="http://schemas.microsoft.com/office/powerpoint/2010/main" val="473089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21E6-EDAC-4EB7-AB18-6EC0F906F158}"/>
              </a:ext>
            </a:extLst>
          </p:cNvPr>
          <p:cNvSpPr>
            <a:spLocks noGrp="1"/>
          </p:cNvSpPr>
          <p:nvPr>
            <p:ph type="title"/>
          </p:nvPr>
        </p:nvSpPr>
        <p:spPr>
          <a:xfrm>
            <a:off x="1024128" y="585216"/>
            <a:ext cx="6066818" cy="1499616"/>
          </a:xfrm>
        </p:spPr>
        <p:txBody>
          <a:bodyPr>
            <a:normAutofit/>
          </a:bodyPr>
          <a:lstStyle/>
          <a:p>
            <a:r>
              <a:rPr lang="en-NZ" dirty="0"/>
              <a:t>Research: vroomvroomvroom.co.nz</a:t>
            </a:r>
          </a:p>
        </p:txBody>
      </p:sp>
      <p:sp>
        <p:nvSpPr>
          <p:cNvPr id="17" name="Content Placeholder 7">
            <a:extLst>
              <a:ext uri="{FF2B5EF4-FFF2-40B4-BE49-F238E27FC236}">
                <a16:creationId xmlns:a16="http://schemas.microsoft.com/office/drawing/2014/main" id="{4C044DCE-C196-4DF7-85EE-23F43949D50F}"/>
              </a:ext>
            </a:extLst>
          </p:cNvPr>
          <p:cNvSpPr>
            <a:spLocks noGrp="1"/>
          </p:cNvSpPr>
          <p:nvPr>
            <p:ph idx="1"/>
          </p:nvPr>
        </p:nvSpPr>
        <p:spPr>
          <a:xfrm>
            <a:off x="1024128" y="2286000"/>
            <a:ext cx="6066818" cy="4023360"/>
          </a:xfrm>
        </p:spPr>
        <p:txBody>
          <a:bodyPr>
            <a:normAutofit/>
          </a:bodyPr>
          <a:lstStyle/>
          <a:p>
            <a:r>
              <a:rPr lang="en-NZ" dirty="0" err="1"/>
              <a:t>Vroomvroomvroom</a:t>
            </a:r>
            <a:r>
              <a:rPr lang="en-NZ" dirty="0"/>
              <a:t> also splits the rental process into multiple pages/steps.</a:t>
            </a:r>
          </a:p>
          <a:p>
            <a:r>
              <a:rPr lang="en-NZ" dirty="0"/>
              <a:t>First asks for pickup date and return date</a:t>
            </a:r>
          </a:p>
          <a:p>
            <a:r>
              <a:rPr lang="en-NZ" dirty="0"/>
              <a:t>Next page is car selection with the cars and their prices listed with option to see more details</a:t>
            </a:r>
          </a:p>
          <a:p>
            <a:r>
              <a:rPr lang="en-NZ" dirty="0"/>
              <a:t>Final page before confirmation is driver information</a:t>
            </a:r>
          </a:p>
          <a:p>
            <a:r>
              <a:rPr lang="en-NZ" dirty="0"/>
              <a:t>Confirmation page show a summary of booking information</a:t>
            </a:r>
            <a:endParaRPr lang="en-US" dirty="0"/>
          </a:p>
        </p:txBody>
      </p:sp>
      <p:pic>
        <p:nvPicPr>
          <p:cNvPr id="5" name="Picture 4">
            <a:extLst>
              <a:ext uri="{FF2B5EF4-FFF2-40B4-BE49-F238E27FC236}">
                <a16:creationId xmlns:a16="http://schemas.microsoft.com/office/drawing/2014/main" id="{C85B0B97-2E1A-4382-A861-E473726407B4}"/>
              </a:ext>
            </a:extLst>
          </p:cNvPr>
          <p:cNvPicPr>
            <a:picLocks noChangeAspect="1"/>
          </p:cNvPicPr>
          <p:nvPr/>
        </p:nvPicPr>
        <p:blipFill rotWithShape="1">
          <a:blip r:embed="rId2"/>
          <a:srcRect t="4197" r="-3" b="4135"/>
          <a:stretch/>
        </p:blipFill>
        <p:spPr>
          <a:xfrm>
            <a:off x="7552267" y="4572001"/>
            <a:ext cx="4639733" cy="2285990"/>
          </a:xfrm>
          <a:prstGeom prst="rect">
            <a:avLst/>
          </a:prstGeom>
        </p:spPr>
      </p:pic>
      <p:pic>
        <p:nvPicPr>
          <p:cNvPr id="3" name="Picture 2">
            <a:extLst>
              <a:ext uri="{FF2B5EF4-FFF2-40B4-BE49-F238E27FC236}">
                <a16:creationId xmlns:a16="http://schemas.microsoft.com/office/drawing/2014/main" id="{B3E89BEF-2D9F-4AC0-86BB-FE2F4A083DBE}"/>
              </a:ext>
            </a:extLst>
          </p:cNvPr>
          <p:cNvPicPr>
            <a:picLocks noChangeAspect="1"/>
          </p:cNvPicPr>
          <p:nvPr/>
        </p:nvPicPr>
        <p:blipFill rotWithShape="1">
          <a:blip r:embed="rId3"/>
          <a:srcRect t="2694" r="-3" b="5638"/>
          <a:stretch/>
        </p:blipFill>
        <p:spPr>
          <a:xfrm>
            <a:off x="7552264" y="0"/>
            <a:ext cx="4639733" cy="2286000"/>
          </a:xfrm>
          <a:prstGeom prst="rect">
            <a:avLst/>
          </a:prstGeom>
        </p:spPr>
      </p:pic>
      <p:pic>
        <p:nvPicPr>
          <p:cNvPr id="4" name="Picture 3">
            <a:extLst>
              <a:ext uri="{FF2B5EF4-FFF2-40B4-BE49-F238E27FC236}">
                <a16:creationId xmlns:a16="http://schemas.microsoft.com/office/drawing/2014/main" id="{487EFE37-DD6C-481E-B9BC-A85F1DE40138}"/>
              </a:ext>
            </a:extLst>
          </p:cNvPr>
          <p:cNvPicPr>
            <a:picLocks noChangeAspect="1"/>
          </p:cNvPicPr>
          <p:nvPr/>
        </p:nvPicPr>
        <p:blipFill rotWithShape="1">
          <a:blip r:embed="rId4"/>
          <a:srcRect r="-3" b="8332"/>
          <a:stretch/>
        </p:blipFill>
        <p:spPr>
          <a:xfrm>
            <a:off x="7552266" y="2286001"/>
            <a:ext cx="4639734" cy="2286000"/>
          </a:xfrm>
          <a:prstGeom prst="rect">
            <a:avLst/>
          </a:prstGeom>
        </p:spPr>
      </p:pic>
    </p:spTree>
    <p:extLst>
      <p:ext uri="{BB962C8B-B14F-4D97-AF65-F5344CB8AC3E}">
        <p14:creationId xmlns:p14="http://schemas.microsoft.com/office/powerpoint/2010/main" val="1980574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63132-ED94-4078-8EC3-27DF66EA7B62}"/>
              </a:ext>
            </a:extLst>
          </p:cNvPr>
          <p:cNvSpPr>
            <a:spLocks noGrp="1"/>
          </p:cNvSpPr>
          <p:nvPr>
            <p:ph type="title"/>
          </p:nvPr>
        </p:nvSpPr>
        <p:spPr/>
        <p:txBody>
          <a:bodyPr/>
          <a:lstStyle/>
          <a:p>
            <a:r>
              <a:rPr lang="en-NZ" dirty="0"/>
              <a:t>Research summary </a:t>
            </a:r>
          </a:p>
        </p:txBody>
      </p:sp>
      <p:sp>
        <p:nvSpPr>
          <p:cNvPr id="3" name="Content Placeholder 2">
            <a:extLst>
              <a:ext uri="{FF2B5EF4-FFF2-40B4-BE49-F238E27FC236}">
                <a16:creationId xmlns:a16="http://schemas.microsoft.com/office/drawing/2014/main" id="{2D3CEF12-1983-447E-8920-5F7991998FDE}"/>
              </a:ext>
            </a:extLst>
          </p:cNvPr>
          <p:cNvSpPr>
            <a:spLocks noGrp="1"/>
          </p:cNvSpPr>
          <p:nvPr>
            <p:ph idx="1"/>
          </p:nvPr>
        </p:nvSpPr>
        <p:spPr/>
        <p:txBody>
          <a:bodyPr/>
          <a:lstStyle/>
          <a:p>
            <a:r>
              <a:rPr lang="en-NZ" dirty="0"/>
              <a:t>The order that the sites tend to get info is to collect pickup and return date then select the car and then get the personal details of </a:t>
            </a:r>
            <a:r>
              <a:rPr lang="en-NZ"/>
              <a:t>the driver</a:t>
            </a:r>
            <a:endParaRPr lang="en-NZ" dirty="0"/>
          </a:p>
          <a:p>
            <a:pPr>
              <a:lnSpc>
                <a:spcPct val="100000"/>
              </a:lnSpc>
              <a:spcBef>
                <a:spcPts val="600"/>
              </a:spcBef>
            </a:pPr>
            <a:r>
              <a:rPr lang="en-NZ" dirty="0"/>
              <a:t>Most booking sites tend to use a pickup date and return date. However in the client specifications it asks for a pickup date and number of days. As number of days gives the same info as a return date I will use number of days instead of return date.</a:t>
            </a:r>
          </a:p>
          <a:p>
            <a:pPr>
              <a:lnSpc>
                <a:spcPct val="100000"/>
              </a:lnSpc>
              <a:spcBef>
                <a:spcPts val="600"/>
              </a:spcBef>
            </a:pPr>
            <a:r>
              <a:rPr lang="en-NZ" dirty="0"/>
              <a:t>The booking forms tended to be split into multiple different pages/sections so that the user can not proceed with any errors. This makes </a:t>
            </a:r>
            <a:r>
              <a:rPr lang="en-GB" dirty="0"/>
              <a:t>error messages more relevant as it can only be on the current page and is therefore easier to understand and recover from. </a:t>
            </a:r>
          </a:p>
          <a:p>
            <a:endParaRPr lang="en-NZ" dirty="0"/>
          </a:p>
        </p:txBody>
      </p:sp>
    </p:spTree>
    <p:extLst>
      <p:ext uri="{BB962C8B-B14F-4D97-AF65-F5344CB8AC3E}">
        <p14:creationId xmlns:p14="http://schemas.microsoft.com/office/powerpoint/2010/main" val="2580616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FE8C-9B91-40AB-880E-C1196827BB02}"/>
              </a:ext>
            </a:extLst>
          </p:cNvPr>
          <p:cNvSpPr>
            <a:spLocks noGrp="1"/>
          </p:cNvSpPr>
          <p:nvPr>
            <p:ph type="title"/>
          </p:nvPr>
        </p:nvSpPr>
        <p:spPr/>
        <p:txBody>
          <a:bodyPr/>
          <a:lstStyle/>
          <a:p>
            <a:r>
              <a:rPr lang="en-US" b="1" dirty="0"/>
              <a:t>Define the key steps of this project</a:t>
            </a:r>
            <a:endParaRPr lang="en-NZ" b="1" dirty="0"/>
          </a:p>
        </p:txBody>
      </p:sp>
      <p:sp>
        <p:nvSpPr>
          <p:cNvPr id="3" name="Content Placeholder 2">
            <a:extLst>
              <a:ext uri="{FF2B5EF4-FFF2-40B4-BE49-F238E27FC236}">
                <a16:creationId xmlns:a16="http://schemas.microsoft.com/office/drawing/2014/main" id="{1826C28F-A75B-48C9-AC95-4B8176508E07}"/>
              </a:ext>
            </a:extLst>
          </p:cNvPr>
          <p:cNvSpPr>
            <a:spLocks noGrp="1"/>
          </p:cNvSpPr>
          <p:nvPr>
            <p:ph idx="1"/>
          </p:nvPr>
        </p:nvSpPr>
        <p:spPr/>
        <p:txBody>
          <a:bodyPr/>
          <a:lstStyle/>
          <a:p>
            <a:pPr marL="514350" indent="-514350">
              <a:buFont typeface="+mj-lt"/>
              <a:buAutoNum type="arabicPeriod"/>
            </a:pPr>
            <a:r>
              <a:rPr lang="en-US" dirty="0"/>
              <a:t>Record the client specifications</a:t>
            </a:r>
          </a:p>
          <a:p>
            <a:pPr marL="514350" indent="-514350">
              <a:buFont typeface="+mj-lt"/>
              <a:buAutoNum type="arabicPeriod"/>
            </a:pPr>
            <a:r>
              <a:rPr lang="en-US" dirty="0"/>
              <a:t>Create Trello board to manage tasks</a:t>
            </a:r>
          </a:p>
          <a:p>
            <a:pPr marL="514350" indent="-514350">
              <a:buFont typeface="+mj-lt"/>
              <a:buAutoNum type="arabicPeriod"/>
            </a:pPr>
            <a:endParaRPr lang="en-US" dirty="0"/>
          </a:p>
          <a:p>
            <a:pPr marL="514350" indent="-514350">
              <a:buFont typeface="+mj-lt"/>
              <a:buAutoNum type="arabicPeriod"/>
            </a:pPr>
            <a:r>
              <a:rPr lang="en-US" b="1" dirty="0"/>
              <a:t>Ideate </a:t>
            </a:r>
            <a:r>
              <a:rPr lang="en-US" dirty="0"/>
              <a:t>(wireframe (GUI), Google fonts / </a:t>
            </a:r>
            <a:r>
              <a:rPr lang="en-US" dirty="0" err="1"/>
              <a:t>colours</a:t>
            </a:r>
            <a:r>
              <a:rPr lang="en-US" dirty="0"/>
              <a:t>)</a:t>
            </a:r>
          </a:p>
          <a:p>
            <a:pPr marL="514350" indent="-514350">
              <a:buFont typeface="+mj-lt"/>
              <a:buAutoNum type="arabicPeriod"/>
            </a:pPr>
            <a:r>
              <a:rPr lang="en-US" b="1" dirty="0"/>
              <a:t>Prototype: </a:t>
            </a:r>
            <a:r>
              <a:rPr lang="en-US" dirty="0"/>
              <a:t>Create the GUI, test inputs work, perform calculations, test outputs, form validation and error messages, create firebase project, connect to firebase and push data</a:t>
            </a:r>
          </a:p>
          <a:p>
            <a:pPr marL="514350" indent="-514350">
              <a:buFont typeface="+mj-lt"/>
              <a:buAutoNum type="arabicPeriod"/>
            </a:pPr>
            <a:r>
              <a:rPr lang="en-US" b="1" dirty="0"/>
              <a:t>Testing : </a:t>
            </a:r>
            <a:r>
              <a:rPr lang="en-US" dirty="0"/>
              <a:t>ongoing and should involve A vs B testing with end users</a:t>
            </a:r>
          </a:p>
          <a:p>
            <a:pPr lvl="2"/>
            <a:endParaRPr lang="en-NZ" dirty="0"/>
          </a:p>
        </p:txBody>
      </p:sp>
    </p:spTree>
    <p:extLst>
      <p:ext uri="{BB962C8B-B14F-4D97-AF65-F5344CB8AC3E}">
        <p14:creationId xmlns:p14="http://schemas.microsoft.com/office/powerpoint/2010/main" val="18932685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otalTime>183</TotalTime>
  <Words>2047</Words>
  <Application>Microsoft Office PowerPoint</Application>
  <PresentationFormat>Widescreen</PresentationFormat>
  <Paragraphs>194</Paragraphs>
  <Slides>68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Abadi</vt:lpstr>
      <vt:lpstr>Tw Cen MT</vt:lpstr>
      <vt:lpstr>Tw Cen MT Condensed</vt:lpstr>
      <vt:lpstr>Wingdings 3</vt:lpstr>
      <vt:lpstr>Integral</vt:lpstr>
      <vt:lpstr>Assessment:  ricky’s rides</vt:lpstr>
      <vt:lpstr>Create project  management tools</vt:lpstr>
      <vt:lpstr>PROJECT MANAGEMENT TOOL: TRELLO</vt:lpstr>
      <vt:lpstr>Step 1 : Define your relevant implications</vt:lpstr>
      <vt:lpstr>Step 1 : Define your audience</vt:lpstr>
      <vt:lpstr>Research: Hertz</vt:lpstr>
      <vt:lpstr>Research: vroomvroomvroom.co.nz</vt:lpstr>
      <vt:lpstr>Research summary </vt:lpstr>
      <vt:lpstr>Define the key steps of this project</vt:lpstr>
      <vt:lpstr>Font combinations</vt:lpstr>
      <vt:lpstr>Colour palettes</vt:lpstr>
      <vt:lpstr>Feedback on fonts/colours</vt:lpstr>
      <vt:lpstr>PROJECT MANAGEMENT TOOL: TRELLO</vt:lpstr>
      <vt:lpstr>Step 2:Ideate (high fidelity wireframe)</vt:lpstr>
      <vt:lpstr>Image processing</vt:lpstr>
      <vt:lpstr>high fidelity wireframe</vt:lpstr>
      <vt:lpstr>high fidelity wireframe – feedback – card layout</vt:lpstr>
      <vt:lpstr>high fidelity wireframe – feedback- navbar</vt:lpstr>
      <vt:lpstr>high fidelity wireframe – feedback- selected car border</vt:lpstr>
      <vt:lpstr>high fidelity wireframe – feedback - confirmation</vt:lpstr>
      <vt:lpstr>high fidelity wireframe – feedback- blue border around current input</vt:lpstr>
      <vt:lpstr>high fidelity wireframe – feedback – rental times columns</vt:lpstr>
      <vt:lpstr>high fidelity wireframe – feedback – cross image</vt:lpstr>
      <vt:lpstr>high fidelity wireframe – feedback – footer font</vt:lpstr>
      <vt:lpstr>high fidelity wireframe – feedback – images</vt:lpstr>
      <vt:lpstr>PROJECT MANAGEMENT TOOL: TRELLO</vt:lpstr>
      <vt:lpstr>Firebase set up</vt:lpstr>
      <vt:lpstr>Coding setup </vt:lpstr>
      <vt:lpstr>Set up the GUI</vt:lpstr>
      <vt:lpstr>Set up the GUI</vt:lpstr>
      <vt:lpstr>Set up the GUI</vt:lpstr>
      <vt:lpstr>PROJECT MANAGEMENT TOOL: TRELLO</vt:lpstr>
      <vt:lpstr>Outputs summary</vt:lpstr>
      <vt:lpstr>PROJECT MANAGEMENT TOOL: TRELLO</vt:lpstr>
      <vt:lpstr>Set up the GUI</vt:lpstr>
      <vt:lpstr>Data pushed to firebase</vt:lpstr>
      <vt:lpstr>PROJECT MANAGEMENT TOOL: TRELLO</vt:lpstr>
      <vt:lpstr>Site set up</vt:lpstr>
      <vt:lpstr>Trialing inputs</vt:lpstr>
      <vt:lpstr>PowerPoint Presentation</vt:lpstr>
      <vt:lpstr>Trialing inputs</vt:lpstr>
      <vt:lpstr>FEEBACK ON THE FUNCTIONALITY</vt:lpstr>
      <vt:lpstr>FEEBACK ON THE ASETHETHICS</vt:lpstr>
      <vt:lpstr>FEEBACK ON THE USABILILTY</vt:lpstr>
      <vt:lpstr>Trialing layouts</vt:lpstr>
      <vt:lpstr>Trialing outputs / error messages</vt:lpstr>
      <vt:lpstr>Trialing outputs / error messages</vt:lpstr>
      <vt:lpstr>Improving the functionality</vt:lpstr>
      <vt:lpstr>Trialing outputs / error messages</vt:lpstr>
      <vt:lpstr>Debugging : works on expected data</vt:lpstr>
      <vt:lpstr>Debugging : works on expected data</vt:lpstr>
      <vt:lpstr>Debugging : works on expected data</vt:lpstr>
      <vt:lpstr>Debugging : works on expected data</vt:lpstr>
      <vt:lpstr>Debugging : works on expected data</vt:lpstr>
      <vt:lpstr>Debugging : works on boundary data</vt:lpstr>
      <vt:lpstr>Debugging : works on boundary data</vt:lpstr>
      <vt:lpstr>Debugging : works on invalid data</vt:lpstr>
      <vt:lpstr>FEEDBACK ON GUI</vt:lpstr>
      <vt:lpstr>REFINEMENTS</vt:lpstr>
      <vt:lpstr>REFINEMENTS</vt:lpstr>
      <vt:lpstr>REFINEMENTS</vt:lpstr>
      <vt:lpstr>Evidence of Code Validation (html)</vt:lpstr>
      <vt:lpstr>Evidence of Code Validation (css)</vt:lpstr>
      <vt:lpstr>Evidence of Code Validation (JS)</vt:lpstr>
      <vt:lpstr>Evidence of code comments (HTML/CSS/JS)</vt:lpstr>
      <vt:lpstr>Persistent Storage (Firebase database) SETUP</vt:lpstr>
      <vt:lpstr>Persistent Storage (Firebase database)</vt:lpstr>
      <vt:lpstr>Persistent Storage (Firebase database)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Assessment:  ricky’s rides</dc:title>
  <dc:creator>pablo paulsen</dc:creator>
  <cp:lastModifiedBy>pablo paulsen</cp:lastModifiedBy>
  <cp:revision>2</cp:revision>
  <dcterms:created xsi:type="dcterms:W3CDTF">2019-10-13T05:01:34Z</dcterms:created>
  <dcterms:modified xsi:type="dcterms:W3CDTF">2019-10-13T08:05:22Z</dcterms:modified>
</cp:coreProperties>
</file>